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B500"/>
    <a:srgbClr val="F2D8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32" autoAdjust="0"/>
    <p:restoredTop sz="94660"/>
  </p:normalViewPr>
  <p:slideViewPr>
    <p:cSldViewPr snapToGrid="0">
      <p:cViewPr varScale="1">
        <p:scale>
          <a:sx n="47" d="100"/>
          <a:sy n="47" d="100"/>
        </p:scale>
        <p:origin x="72" y="13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7C0D5-845F-40E9-8912-B490218266DA}" type="datetimeFigureOut">
              <a:rPr lang="en-IN" smtClean="0"/>
              <a:t>15-02-2026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08699-A2DF-4DC5-A059-C9C2740DF910}" type="slidenum">
              <a:rPr lang="en-IN" smtClean="0"/>
              <a:t>‹#›</a:t>
            </a:fld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C7780DF-FC57-F5F3-6ECE-A1217958E87C}"/>
              </a:ext>
            </a:extLst>
          </p:cNvPr>
          <p:cNvSpPr/>
          <p:nvPr/>
        </p:nvSpPr>
        <p:spPr>
          <a:xfrm>
            <a:off x="0" y="1"/>
            <a:ext cx="12192000" cy="6270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924F8F-C5C8-1D33-92F8-2CE39F09EA3B}"/>
              </a:ext>
            </a:extLst>
          </p:cNvPr>
          <p:cNvSpPr txBox="1"/>
          <p:nvPr/>
        </p:nvSpPr>
        <p:spPr>
          <a:xfrm>
            <a:off x="1405467" y="114510"/>
            <a:ext cx="938106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800" b="1" dirty="0">
                <a:solidFill>
                  <a:schemeClr val="bg1"/>
                </a:solidFill>
              </a:rPr>
              <a:t>कक्षा 10वीं - जीव विज्ञान - </a:t>
            </a:r>
            <a:r>
              <a:rPr lang="hi-IN" sz="2800" b="1" dirty="0" err="1">
                <a:solidFill>
                  <a:schemeClr val="bg1"/>
                </a:solidFill>
              </a:rPr>
              <a:t>जैव</a:t>
            </a:r>
            <a:r>
              <a:rPr lang="hi-IN" sz="2800" b="1" dirty="0">
                <a:solidFill>
                  <a:schemeClr val="bg1"/>
                </a:solidFill>
              </a:rPr>
              <a:t> </a:t>
            </a:r>
            <a:r>
              <a:rPr lang="hi-IN" sz="2800" b="1" dirty="0" err="1">
                <a:solidFill>
                  <a:schemeClr val="bg1"/>
                </a:solidFill>
              </a:rPr>
              <a:t>प्रक्रम</a:t>
            </a:r>
            <a:r>
              <a:rPr lang="hi-IN" sz="2800" b="1" dirty="0">
                <a:solidFill>
                  <a:schemeClr val="bg1"/>
                </a:solidFill>
              </a:rPr>
              <a:t> (पाठ 5)</a:t>
            </a:r>
            <a:endParaRPr lang="en-IN" sz="2667" b="1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559CBB-DCC4-1DCA-1FF1-E1BE4DA2A9E5}"/>
              </a:ext>
            </a:extLst>
          </p:cNvPr>
          <p:cNvSpPr txBox="1"/>
          <p:nvPr/>
        </p:nvSpPr>
        <p:spPr>
          <a:xfrm>
            <a:off x="838200" y="709578"/>
            <a:ext cx="62653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3600" b="1" u="sng" dirty="0" err="1">
                <a:solidFill>
                  <a:srgbClr val="EEB500"/>
                </a:solidFill>
              </a:rPr>
              <a:t>बहुविकल्पीय</a:t>
            </a:r>
            <a:r>
              <a:rPr lang="hi-IN" sz="3600" b="1" u="sng" dirty="0">
                <a:solidFill>
                  <a:srgbClr val="EEB500"/>
                </a:solidFill>
              </a:rPr>
              <a:t> प्रश्न </a:t>
            </a:r>
            <a:r>
              <a:rPr lang="en-IN" sz="3600" b="1" u="sng" dirty="0">
                <a:solidFill>
                  <a:srgbClr val="EEB500"/>
                </a:solidFill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1561845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7C0D5-845F-40E9-8912-B490218266DA}" type="datetimeFigureOut">
              <a:rPr lang="en-IN" smtClean="0"/>
              <a:t>15-02-2026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08699-A2DF-4DC5-A059-C9C2740DF91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6609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7C0D5-845F-40E9-8912-B490218266DA}" type="datetimeFigureOut">
              <a:rPr lang="en-IN" smtClean="0"/>
              <a:t>15-02-2026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08699-A2DF-4DC5-A059-C9C2740DF91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1472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7C0D5-845F-40E9-8912-B490218266DA}" type="datetimeFigureOut">
              <a:rPr lang="en-IN" smtClean="0"/>
              <a:t>15-02-2026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08699-A2DF-4DC5-A059-C9C2740DF91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3169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7C0D5-845F-40E9-8912-B490218266DA}" type="datetimeFigureOut">
              <a:rPr lang="en-IN" smtClean="0"/>
              <a:t>15-02-2026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08699-A2DF-4DC5-A059-C9C2740DF91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11004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7C0D5-845F-40E9-8912-B490218266DA}" type="datetimeFigureOut">
              <a:rPr lang="en-IN" smtClean="0"/>
              <a:t>15-02-2026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08699-A2DF-4DC5-A059-C9C2740DF91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2256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7C0D5-845F-40E9-8912-B490218266DA}" type="datetimeFigureOut">
              <a:rPr lang="en-IN" smtClean="0"/>
              <a:t>15-02-2026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08699-A2DF-4DC5-A059-C9C2740DF91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4848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7C0D5-845F-40E9-8912-B490218266DA}" type="datetimeFigureOut">
              <a:rPr lang="en-IN" smtClean="0"/>
              <a:t>15-02-2026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08699-A2DF-4DC5-A059-C9C2740DF91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3299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7C0D5-845F-40E9-8912-B490218266DA}" type="datetimeFigureOut">
              <a:rPr lang="en-IN" smtClean="0"/>
              <a:t>15-02-2026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08699-A2DF-4DC5-A059-C9C2740DF91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3898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7C0D5-845F-40E9-8912-B490218266DA}" type="datetimeFigureOut">
              <a:rPr lang="en-IN" smtClean="0"/>
              <a:t>15-02-2026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08699-A2DF-4DC5-A059-C9C2740DF91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0894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7C0D5-845F-40E9-8912-B490218266DA}" type="datetimeFigureOut">
              <a:rPr lang="en-IN" smtClean="0"/>
              <a:t>15-02-2026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08699-A2DF-4DC5-A059-C9C2740DF91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7666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D7C0D5-845F-40E9-8912-B490218266DA}" type="datetimeFigureOut">
              <a:rPr lang="en-IN" smtClean="0"/>
              <a:t>15-02-2026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908699-A2DF-4DC5-A059-C9C2740DF91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626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5C159D7-E5BA-02CE-1F2B-39C830B78CEB}"/>
              </a:ext>
            </a:extLst>
          </p:cNvPr>
          <p:cNvSpPr txBox="1"/>
          <p:nvPr/>
        </p:nvSpPr>
        <p:spPr>
          <a:xfrm>
            <a:off x="928254" y="1602571"/>
            <a:ext cx="111806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3200" b="1" dirty="0">
                <a:solidFill>
                  <a:srgbClr val="EEB500"/>
                </a:solidFill>
              </a:rPr>
              <a:t>प्रश्न 1 </a:t>
            </a:r>
            <a:r>
              <a:rPr lang="hi-IN" sz="3200" b="1" dirty="0"/>
              <a:t>रक्त फेफड़ों से हृदय में किसके द्वारा प्रवेश करता है-</a:t>
            </a:r>
            <a:endParaRPr lang="en-IN" sz="32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F5E0E8-B8AB-FD8F-BC07-717D6C78C494}"/>
              </a:ext>
            </a:extLst>
          </p:cNvPr>
          <p:cNvSpPr txBox="1"/>
          <p:nvPr/>
        </p:nvSpPr>
        <p:spPr>
          <a:xfrm>
            <a:off x="907472" y="2253780"/>
            <a:ext cx="8229600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sz="3200" b="1" dirty="0"/>
              <a:t>(क) </a:t>
            </a:r>
            <a:r>
              <a:rPr lang="hi-IN" sz="3200" b="1" dirty="0" err="1"/>
              <a:t>महाधमनी</a:t>
            </a:r>
            <a:r>
              <a:rPr lang="hi-IN" sz="3200" b="1" dirty="0"/>
              <a:t>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(ख) </a:t>
            </a:r>
            <a:r>
              <a:rPr lang="hi-IN" sz="3200" b="1" dirty="0" err="1"/>
              <a:t>महाशिरा</a:t>
            </a:r>
            <a:r>
              <a:rPr lang="hi-IN" sz="3200" b="1" dirty="0"/>
              <a:t>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(ग) </a:t>
            </a:r>
            <a:r>
              <a:rPr lang="hi-IN" sz="3200" b="1" dirty="0" err="1"/>
              <a:t>फुफ्फुसीय</a:t>
            </a:r>
            <a:r>
              <a:rPr lang="hi-IN" sz="3200" b="1" dirty="0"/>
              <a:t> शिरा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(घ) </a:t>
            </a:r>
            <a:r>
              <a:rPr lang="hi-IN" sz="3200" b="1" dirty="0" err="1"/>
              <a:t>फुफ्फुसीय</a:t>
            </a:r>
            <a:r>
              <a:rPr lang="hi-IN" sz="3200" b="1" dirty="0"/>
              <a:t> धमनी</a:t>
            </a:r>
            <a:endParaRPr lang="en-IN" sz="3200" b="1" dirty="0"/>
          </a:p>
        </p:txBody>
      </p:sp>
    </p:spTree>
    <p:extLst>
      <p:ext uri="{BB962C8B-B14F-4D97-AF65-F5344CB8AC3E}">
        <p14:creationId xmlns:p14="http://schemas.microsoft.com/office/powerpoint/2010/main" val="1281851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3F7D9-0E64-2DD9-6F98-1BDC9EE7E4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4F910EC-949B-7994-BE64-3F1F41D45FD4}"/>
              </a:ext>
            </a:extLst>
          </p:cNvPr>
          <p:cNvSpPr txBox="1"/>
          <p:nvPr/>
        </p:nvSpPr>
        <p:spPr>
          <a:xfrm>
            <a:off x="928254" y="1602571"/>
            <a:ext cx="111806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3200" b="1" dirty="0">
                <a:solidFill>
                  <a:srgbClr val="EEB500"/>
                </a:solidFill>
              </a:rPr>
              <a:t>प्रश्न </a:t>
            </a:r>
            <a:r>
              <a:rPr lang="en-IN" sz="3200" b="1" dirty="0">
                <a:solidFill>
                  <a:srgbClr val="EEB500"/>
                </a:solidFill>
              </a:rPr>
              <a:t>2</a:t>
            </a:r>
            <a:r>
              <a:rPr lang="hi-IN" sz="3200" b="1" dirty="0">
                <a:solidFill>
                  <a:srgbClr val="EEB500"/>
                </a:solidFill>
              </a:rPr>
              <a:t> </a:t>
            </a:r>
            <a:r>
              <a:rPr lang="hi-IN" sz="3200" b="1" dirty="0"/>
              <a:t>वसा को </a:t>
            </a:r>
            <a:r>
              <a:rPr lang="hi-IN" sz="3200" b="1" dirty="0" err="1"/>
              <a:t>वसीय</a:t>
            </a:r>
            <a:r>
              <a:rPr lang="hi-IN" sz="3200" b="1" dirty="0"/>
              <a:t> अम्ल में बदलता है-</a:t>
            </a:r>
            <a:endParaRPr lang="en-IN" sz="32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E81832-E59F-19A1-4377-9148712B6107}"/>
              </a:ext>
            </a:extLst>
          </p:cNvPr>
          <p:cNvSpPr txBox="1"/>
          <p:nvPr/>
        </p:nvSpPr>
        <p:spPr>
          <a:xfrm>
            <a:off x="907472" y="2253780"/>
            <a:ext cx="8229600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sz="3200" b="1" dirty="0"/>
              <a:t>(क) </a:t>
            </a:r>
            <a:r>
              <a:rPr lang="hi-IN" sz="3200" b="1" dirty="0" err="1"/>
              <a:t>ट्रिप्सिन</a:t>
            </a:r>
            <a:r>
              <a:rPr lang="hi-IN" sz="3200" b="1" dirty="0"/>
              <a:t>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(ख) </a:t>
            </a:r>
            <a:r>
              <a:rPr lang="hi-IN" sz="3200" b="1" dirty="0" err="1"/>
              <a:t>रेनिन</a:t>
            </a:r>
            <a:r>
              <a:rPr lang="hi-IN" sz="3200" b="1" dirty="0"/>
              <a:t>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(ग) </a:t>
            </a:r>
            <a:r>
              <a:rPr lang="hi-IN" sz="3200" b="1" dirty="0" err="1"/>
              <a:t>लाइपेज</a:t>
            </a:r>
            <a:r>
              <a:rPr lang="hi-IN" sz="3200" b="1" dirty="0"/>
              <a:t>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(घ) </a:t>
            </a:r>
            <a:r>
              <a:rPr lang="hi-IN" sz="3200" b="1" dirty="0" err="1"/>
              <a:t>प्रोरेनिन</a:t>
            </a:r>
            <a:endParaRPr lang="en-IN" sz="3200" b="1" dirty="0"/>
          </a:p>
        </p:txBody>
      </p:sp>
    </p:spTree>
    <p:extLst>
      <p:ext uri="{BB962C8B-B14F-4D97-AF65-F5344CB8AC3E}">
        <p14:creationId xmlns:p14="http://schemas.microsoft.com/office/powerpoint/2010/main" val="3059414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CD9A2B-6962-391C-AF60-9B53BD12A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1C24E03-C4FC-FDEA-6081-9F5381F34740}"/>
              </a:ext>
            </a:extLst>
          </p:cNvPr>
          <p:cNvSpPr txBox="1"/>
          <p:nvPr/>
        </p:nvSpPr>
        <p:spPr>
          <a:xfrm>
            <a:off x="928254" y="1602571"/>
            <a:ext cx="111806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3200" b="1" dirty="0">
                <a:solidFill>
                  <a:srgbClr val="EEB500"/>
                </a:solidFill>
              </a:rPr>
              <a:t>प्रश्न </a:t>
            </a:r>
            <a:r>
              <a:rPr lang="en-IN" sz="3200" b="1" dirty="0">
                <a:solidFill>
                  <a:srgbClr val="EEB500"/>
                </a:solidFill>
              </a:rPr>
              <a:t>3</a:t>
            </a:r>
            <a:r>
              <a:rPr lang="hi-IN" sz="3200" b="1" dirty="0">
                <a:solidFill>
                  <a:srgbClr val="EEB500"/>
                </a:solidFill>
              </a:rPr>
              <a:t> </a:t>
            </a:r>
            <a:r>
              <a:rPr lang="hi-IN" sz="3200" b="1" dirty="0"/>
              <a:t>जल का अवशोषण कहाँ होता है-</a:t>
            </a:r>
            <a:endParaRPr lang="en-IN" sz="32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4A6C50-7B8D-BEBC-A8E3-1B76A298D11C}"/>
              </a:ext>
            </a:extLst>
          </p:cNvPr>
          <p:cNvSpPr txBox="1"/>
          <p:nvPr/>
        </p:nvSpPr>
        <p:spPr>
          <a:xfrm>
            <a:off x="907472" y="2253780"/>
            <a:ext cx="8229600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sz="3200" b="1" dirty="0"/>
              <a:t>(क) बड़ी आँत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(ख) छोटी आँत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(ग) </a:t>
            </a:r>
            <a:r>
              <a:rPr lang="hi-IN" sz="3200" b="1" dirty="0" err="1"/>
              <a:t>आमाशय</a:t>
            </a:r>
            <a:r>
              <a:rPr lang="hi-IN" sz="3200" b="1" dirty="0"/>
              <a:t>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(घ) इनमें से कोई नहीं</a:t>
            </a:r>
            <a:endParaRPr lang="en-IN" sz="3200" b="1" dirty="0"/>
          </a:p>
        </p:txBody>
      </p:sp>
    </p:spTree>
    <p:extLst>
      <p:ext uri="{BB962C8B-B14F-4D97-AF65-F5344CB8AC3E}">
        <p14:creationId xmlns:p14="http://schemas.microsoft.com/office/powerpoint/2010/main" val="1682184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37B96-1849-5C8B-9E56-2FA2849CF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CD95374-E32B-2320-05E2-442305447CDC}"/>
              </a:ext>
            </a:extLst>
          </p:cNvPr>
          <p:cNvSpPr txBox="1"/>
          <p:nvPr/>
        </p:nvSpPr>
        <p:spPr>
          <a:xfrm>
            <a:off x="928254" y="1602571"/>
            <a:ext cx="111806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3200" b="1" dirty="0">
                <a:solidFill>
                  <a:srgbClr val="EEB500"/>
                </a:solidFill>
              </a:rPr>
              <a:t>प्रश्न </a:t>
            </a:r>
            <a:r>
              <a:rPr lang="en-IN" sz="3200" b="1" dirty="0">
                <a:solidFill>
                  <a:srgbClr val="EEB500"/>
                </a:solidFill>
              </a:rPr>
              <a:t>4</a:t>
            </a:r>
            <a:r>
              <a:rPr lang="hi-IN" sz="3200" b="1" dirty="0">
                <a:solidFill>
                  <a:srgbClr val="EEB500"/>
                </a:solidFill>
              </a:rPr>
              <a:t> </a:t>
            </a:r>
            <a:r>
              <a:rPr lang="hi-IN" sz="3200" b="1" dirty="0"/>
              <a:t>मनुष्य के हृदय में </a:t>
            </a:r>
            <a:r>
              <a:rPr lang="hi-IN" sz="3200" b="1" dirty="0" err="1"/>
              <a:t>कोष्ठों</a:t>
            </a:r>
            <a:r>
              <a:rPr lang="hi-IN" sz="3200" b="1" dirty="0"/>
              <a:t> की संख्या होती है-</a:t>
            </a:r>
            <a:endParaRPr lang="en-IN" sz="32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4E4830-DF68-67D7-8B2E-8FA8E2A3A718}"/>
              </a:ext>
            </a:extLst>
          </p:cNvPr>
          <p:cNvSpPr txBox="1"/>
          <p:nvPr/>
        </p:nvSpPr>
        <p:spPr>
          <a:xfrm>
            <a:off x="907472" y="2253780"/>
            <a:ext cx="8229600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sz="3200" b="1" dirty="0"/>
              <a:t>(क) </a:t>
            </a:r>
            <a:r>
              <a:rPr lang="hi-IN" sz="3200" b="1" dirty="0" err="1"/>
              <a:t>ट्रिप्सिन</a:t>
            </a:r>
            <a:r>
              <a:rPr lang="hi-IN" sz="3200" b="1" dirty="0"/>
              <a:t>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(ख) </a:t>
            </a:r>
            <a:r>
              <a:rPr lang="hi-IN" sz="3200" b="1" dirty="0" err="1"/>
              <a:t>रेनिन</a:t>
            </a:r>
            <a:r>
              <a:rPr lang="hi-IN" sz="3200" b="1" dirty="0"/>
              <a:t>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(ग) </a:t>
            </a:r>
            <a:r>
              <a:rPr lang="hi-IN" sz="3200" b="1" dirty="0" err="1"/>
              <a:t>लाइपेज</a:t>
            </a:r>
            <a:r>
              <a:rPr lang="hi-IN" sz="3200" b="1" dirty="0"/>
              <a:t>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(घ) </a:t>
            </a:r>
            <a:r>
              <a:rPr lang="hi-IN" sz="3200" b="1" dirty="0" err="1"/>
              <a:t>प्रोरेनिन</a:t>
            </a:r>
            <a:endParaRPr lang="en-IN" sz="3200" b="1" dirty="0"/>
          </a:p>
        </p:txBody>
      </p:sp>
    </p:spTree>
    <p:extLst>
      <p:ext uri="{BB962C8B-B14F-4D97-AF65-F5344CB8AC3E}">
        <p14:creationId xmlns:p14="http://schemas.microsoft.com/office/powerpoint/2010/main" val="67255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55AE7-6F5D-C261-4995-E6065D136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84B5BEE-39E8-3AA6-701C-AA5B919BE8BB}"/>
              </a:ext>
            </a:extLst>
          </p:cNvPr>
          <p:cNvSpPr txBox="1"/>
          <p:nvPr/>
        </p:nvSpPr>
        <p:spPr>
          <a:xfrm>
            <a:off x="928254" y="1602571"/>
            <a:ext cx="111806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3200" b="1" dirty="0">
                <a:solidFill>
                  <a:srgbClr val="EEB500"/>
                </a:solidFill>
              </a:rPr>
              <a:t>प्रश्न </a:t>
            </a:r>
            <a:r>
              <a:rPr lang="en-IN" sz="3200" b="1" dirty="0">
                <a:solidFill>
                  <a:srgbClr val="EEB500"/>
                </a:solidFill>
              </a:rPr>
              <a:t>5</a:t>
            </a:r>
            <a:r>
              <a:rPr lang="hi-IN" sz="3200" b="1" dirty="0">
                <a:solidFill>
                  <a:srgbClr val="EEB500"/>
                </a:solidFill>
              </a:rPr>
              <a:t> </a:t>
            </a:r>
            <a:r>
              <a:rPr lang="hi-IN" sz="3200" b="1" dirty="0"/>
              <a:t>प्रकाश संश्लेषण की क्रिया पौधे के किस भाग में होती है-</a:t>
            </a:r>
            <a:endParaRPr lang="en-IN" sz="32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AD266C-CAF3-BB54-78FA-E12BB92526D8}"/>
              </a:ext>
            </a:extLst>
          </p:cNvPr>
          <p:cNvSpPr txBox="1"/>
          <p:nvPr/>
        </p:nvSpPr>
        <p:spPr>
          <a:xfrm>
            <a:off x="907472" y="2253780"/>
            <a:ext cx="8229600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sz="3200" b="1" dirty="0"/>
              <a:t>(क) जड़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(ख) तना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(ग) पत्ती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(घ) फल</a:t>
            </a:r>
            <a:endParaRPr lang="en-IN" sz="3200" b="1" dirty="0"/>
          </a:p>
        </p:txBody>
      </p:sp>
    </p:spTree>
    <p:extLst>
      <p:ext uri="{BB962C8B-B14F-4D97-AF65-F5344CB8AC3E}">
        <p14:creationId xmlns:p14="http://schemas.microsoft.com/office/powerpoint/2010/main" val="3448320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9CBF6-6E46-37B4-AE56-1024073E1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0183ABA-E8EA-22CA-F490-16C2448443E0}"/>
              </a:ext>
            </a:extLst>
          </p:cNvPr>
          <p:cNvSpPr txBox="1"/>
          <p:nvPr/>
        </p:nvSpPr>
        <p:spPr>
          <a:xfrm>
            <a:off x="928254" y="1602571"/>
            <a:ext cx="111806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3200" b="1" dirty="0">
                <a:solidFill>
                  <a:srgbClr val="EEB500"/>
                </a:solidFill>
              </a:rPr>
              <a:t>प्रश्न </a:t>
            </a:r>
            <a:r>
              <a:rPr lang="en-IN" sz="3200" b="1" dirty="0">
                <a:solidFill>
                  <a:srgbClr val="EEB500"/>
                </a:solidFill>
              </a:rPr>
              <a:t>6 </a:t>
            </a:r>
            <a:r>
              <a:rPr lang="hi-IN" sz="3200" b="1" dirty="0"/>
              <a:t>फेफड़े स्थित होते हैं-</a:t>
            </a:r>
            <a:endParaRPr lang="en-IN" sz="32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EFC1A1-DFEA-171B-656E-E7D6668619C4}"/>
              </a:ext>
            </a:extLst>
          </p:cNvPr>
          <p:cNvSpPr txBox="1"/>
          <p:nvPr/>
        </p:nvSpPr>
        <p:spPr>
          <a:xfrm>
            <a:off x="907472" y="2253780"/>
            <a:ext cx="8229600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sz="3200" b="1" dirty="0"/>
              <a:t>(क) </a:t>
            </a:r>
            <a:r>
              <a:rPr lang="hi-IN" sz="3200" b="1" dirty="0" err="1"/>
              <a:t>वक्षगुहा</a:t>
            </a:r>
            <a:r>
              <a:rPr lang="hi-IN" sz="3200" b="1" dirty="0"/>
              <a:t> में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(ख) उदर गुहा में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(ग) आंत्र के पास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(घ) </a:t>
            </a:r>
            <a:r>
              <a:rPr lang="hi-IN" sz="3200" b="1" dirty="0" err="1"/>
              <a:t>अग्नाशय</a:t>
            </a:r>
            <a:r>
              <a:rPr lang="hi-IN" sz="3200" b="1" dirty="0"/>
              <a:t> के नीचे</a:t>
            </a:r>
            <a:endParaRPr lang="en-IN" sz="3200" b="1" dirty="0"/>
          </a:p>
        </p:txBody>
      </p:sp>
    </p:spTree>
    <p:extLst>
      <p:ext uri="{BB962C8B-B14F-4D97-AF65-F5344CB8AC3E}">
        <p14:creationId xmlns:p14="http://schemas.microsoft.com/office/powerpoint/2010/main" val="3154693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A6EE3-CBFF-857D-43F1-80A7691A8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E79391D-96FD-9927-BF86-91C05E992222}"/>
              </a:ext>
            </a:extLst>
          </p:cNvPr>
          <p:cNvSpPr txBox="1"/>
          <p:nvPr/>
        </p:nvSpPr>
        <p:spPr>
          <a:xfrm>
            <a:off x="928254" y="1602571"/>
            <a:ext cx="111806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3200" b="1" dirty="0">
                <a:solidFill>
                  <a:srgbClr val="EEB500"/>
                </a:solidFill>
              </a:rPr>
              <a:t>प्रश्न </a:t>
            </a:r>
            <a:r>
              <a:rPr lang="en-IN" sz="3200" b="1" dirty="0">
                <a:solidFill>
                  <a:srgbClr val="EEB500"/>
                </a:solidFill>
              </a:rPr>
              <a:t>7 </a:t>
            </a:r>
            <a:r>
              <a:rPr lang="hi-IN" sz="3200" b="1" dirty="0"/>
              <a:t>मनुष्य की लार में पाया जाने वाला एंजाइम है?</a:t>
            </a:r>
            <a:endParaRPr lang="en-IN" sz="32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B8DBD0-DEB8-72AD-A29E-EAA92BA48049}"/>
              </a:ext>
            </a:extLst>
          </p:cNvPr>
          <p:cNvSpPr txBox="1"/>
          <p:nvPr/>
        </p:nvSpPr>
        <p:spPr>
          <a:xfrm>
            <a:off x="907472" y="2253780"/>
            <a:ext cx="8229600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sz="3200" b="1" dirty="0"/>
              <a:t>(क) </a:t>
            </a:r>
            <a:r>
              <a:rPr lang="hi-IN" sz="3200" b="1" dirty="0" err="1"/>
              <a:t>टायलिन</a:t>
            </a:r>
            <a:r>
              <a:rPr lang="hi-IN" sz="3200" b="1" dirty="0"/>
              <a:t>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(ख) </a:t>
            </a:r>
            <a:r>
              <a:rPr lang="hi-IN" sz="3200" b="1" dirty="0" err="1"/>
              <a:t>पेप्सिन</a:t>
            </a:r>
            <a:r>
              <a:rPr lang="hi-IN" sz="3200" b="1" dirty="0"/>
              <a:t>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(ग) </a:t>
            </a:r>
            <a:r>
              <a:rPr lang="hi-IN" sz="3200" b="1" dirty="0" err="1"/>
              <a:t>ट्रिप्सिन</a:t>
            </a:r>
            <a:r>
              <a:rPr lang="hi-IN" sz="3200" b="1" dirty="0"/>
              <a:t>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(घ) </a:t>
            </a:r>
            <a:r>
              <a:rPr lang="hi-IN" sz="3200" b="1" dirty="0" err="1"/>
              <a:t>लाइपेज</a:t>
            </a:r>
            <a:endParaRPr lang="en-IN" sz="3200" b="1" dirty="0"/>
          </a:p>
        </p:txBody>
      </p:sp>
    </p:spTree>
    <p:extLst>
      <p:ext uri="{BB962C8B-B14F-4D97-AF65-F5344CB8AC3E}">
        <p14:creationId xmlns:p14="http://schemas.microsoft.com/office/powerpoint/2010/main" val="3475315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DFF9A-D3D0-9725-6516-DF6F2C73E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A4EB0BA-938B-4CE0-370B-1CA4CE4BCA81}"/>
              </a:ext>
            </a:extLst>
          </p:cNvPr>
          <p:cNvSpPr txBox="1"/>
          <p:nvPr/>
        </p:nvSpPr>
        <p:spPr>
          <a:xfrm>
            <a:off x="928254" y="1602571"/>
            <a:ext cx="111806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3200" b="1" dirty="0">
                <a:solidFill>
                  <a:srgbClr val="EEB500"/>
                </a:solidFill>
              </a:rPr>
              <a:t>प्रश्न </a:t>
            </a:r>
            <a:r>
              <a:rPr lang="en-IN" sz="3200" b="1" dirty="0">
                <a:solidFill>
                  <a:srgbClr val="EEB500"/>
                </a:solidFill>
              </a:rPr>
              <a:t>8 </a:t>
            </a:r>
            <a:r>
              <a:rPr lang="hi-IN" sz="3200" b="1" dirty="0" err="1"/>
              <a:t>पादप</a:t>
            </a:r>
            <a:r>
              <a:rPr lang="hi-IN" sz="3200" b="1" dirty="0"/>
              <a:t> में </a:t>
            </a:r>
            <a:r>
              <a:rPr lang="hi-IN" sz="3200" b="1" dirty="0" err="1"/>
              <a:t>जाइलम</a:t>
            </a:r>
            <a:r>
              <a:rPr lang="hi-IN" sz="3200" b="1" dirty="0"/>
              <a:t> उत्तरदायी हैं-</a:t>
            </a:r>
            <a:endParaRPr lang="en-IN" sz="32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BF8E81-2AC0-B63D-5037-523F25DD1A57}"/>
              </a:ext>
            </a:extLst>
          </p:cNvPr>
          <p:cNvSpPr txBox="1"/>
          <p:nvPr/>
        </p:nvSpPr>
        <p:spPr>
          <a:xfrm>
            <a:off x="907472" y="2253780"/>
            <a:ext cx="8229600" cy="3709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sz="3200" b="1" dirty="0"/>
              <a:t>(क) ऑक्सीजन के वहन के लिए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(ख) भोजन के वहन के लिए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(ग) जल के वहन के लिए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(घ) अम्ल के वहन के लिए</a:t>
            </a:r>
          </a:p>
          <a:p>
            <a:pPr>
              <a:lnSpc>
                <a:spcPct val="150000"/>
              </a:lnSpc>
            </a:pPr>
            <a:endParaRPr lang="en-IN" sz="3200" b="1" dirty="0"/>
          </a:p>
        </p:txBody>
      </p:sp>
    </p:spTree>
    <p:extLst>
      <p:ext uri="{BB962C8B-B14F-4D97-AF65-F5344CB8AC3E}">
        <p14:creationId xmlns:p14="http://schemas.microsoft.com/office/powerpoint/2010/main" val="1487426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915C7A-38CD-F5D1-07BB-776965141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11F368D-C018-3883-6466-BA314EC4077B}"/>
              </a:ext>
            </a:extLst>
          </p:cNvPr>
          <p:cNvSpPr txBox="1"/>
          <p:nvPr/>
        </p:nvSpPr>
        <p:spPr>
          <a:xfrm>
            <a:off x="928254" y="1602571"/>
            <a:ext cx="111806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3200" b="1" dirty="0">
                <a:solidFill>
                  <a:srgbClr val="EEB500"/>
                </a:solidFill>
              </a:rPr>
              <a:t>प्रश्न </a:t>
            </a:r>
            <a:r>
              <a:rPr lang="en-IN" sz="3200" b="1" dirty="0">
                <a:solidFill>
                  <a:srgbClr val="EEB500"/>
                </a:solidFill>
              </a:rPr>
              <a:t>9 </a:t>
            </a:r>
            <a:r>
              <a:rPr lang="hi-IN" sz="3200" b="1" dirty="0"/>
              <a:t>मनुष्य में </a:t>
            </a:r>
            <a:r>
              <a:rPr lang="hi-IN" sz="3200" b="1" dirty="0" err="1"/>
              <a:t>वृक्क</a:t>
            </a:r>
            <a:r>
              <a:rPr lang="hi-IN" sz="3200" b="1" dirty="0"/>
              <a:t> एक तंत्र का भाग है, वह है-</a:t>
            </a:r>
            <a:endParaRPr lang="en-IN" sz="32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B5529A-2D68-1E93-0AA9-11023EC4F3A8}"/>
              </a:ext>
            </a:extLst>
          </p:cNvPr>
          <p:cNvSpPr txBox="1"/>
          <p:nvPr/>
        </p:nvSpPr>
        <p:spPr>
          <a:xfrm>
            <a:off x="907472" y="2253780"/>
            <a:ext cx="8229600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sz="3200" b="1" dirty="0"/>
              <a:t>(क) पोषण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(ख) श्वसन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(ग) उत्सर्जन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(घ) परिवहन</a:t>
            </a:r>
            <a:endParaRPr lang="en-IN" sz="3200" b="1" dirty="0"/>
          </a:p>
        </p:txBody>
      </p:sp>
    </p:spTree>
    <p:extLst>
      <p:ext uri="{BB962C8B-B14F-4D97-AF65-F5344CB8AC3E}">
        <p14:creationId xmlns:p14="http://schemas.microsoft.com/office/powerpoint/2010/main" val="1697873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0793D-DE15-AAE6-C746-1C7C1E3BD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7CEAF83-6772-02A3-8E1D-18E290C32A86}"/>
              </a:ext>
            </a:extLst>
          </p:cNvPr>
          <p:cNvSpPr txBox="1"/>
          <p:nvPr/>
        </p:nvSpPr>
        <p:spPr>
          <a:xfrm>
            <a:off x="928254" y="1602571"/>
            <a:ext cx="111806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3200" b="1" dirty="0">
                <a:solidFill>
                  <a:srgbClr val="EEB500"/>
                </a:solidFill>
              </a:rPr>
              <a:t>प्रश्न </a:t>
            </a:r>
            <a:r>
              <a:rPr lang="en-IN" sz="3200" b="1" dirty="0">
                <a:solidFill>
                  <a:srgbClr val="EEB500"/>
                </a:solidFill>
              </a:rPr>
              <a:t>10 </a:t>
            </a:r>
            <a:r>
              <a:rPr lang="hi-IN" sz="3200" b="1" dirty="0"/>
              <a:t>कड़वाहट के लिए मानव जीभ का संवेदनशील क्षेत्र है-</a:t>
            </a:r>
            <a:endParaRPr lang="en-IN" sz="32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714967-60E1-2586-4391-CEE627D8EB22}"/>
              </a:ext>
            </a:extLst>
          </p:cNvPr>
          <p:cNvSpPr txBox="1"/>
          <p:nvPr/>
        </p:nvSpPr>
        <p:spPr>
          <a:xfrm>
            <a:off x="907472" y="2253780"/>
            <a:ext cx="8229600" cy="3709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sz="3200" b="1" dirty="0"/>
              <a:t>(क) आगे का भाग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(ख) मध्य भाग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(ग) पीछे का भाग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(घ) किनारा</a:t>
            </a:r>
          </a:p>
          <a:p>
            <a:pPr>
              <a:lnSpc>
                <a:spcPct val="150000"/>
              </a:lnSpc>
            </a:pPr>
            <a:endParaRPr lang="en-IN" sz="3200" b="1" dirty="0"/>
          </a:p>
        </p:txBody>
      </p:sp>
    </p:spTree>
    <p:extLst>
      <p:ext uri="{BB962C8B-B14F-4D97-AF65-F5344CB8AC3E}">
        <p14:creationId xmlns:p14="http://schemas.microsoft.com/office/powerpoint/2010/main" val="36496425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D1F6B-B34F-040B-AE7F-1BDFD9164F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71EE724-1CA8-E111-EAE8-C9C2591A4C67}"/>
              </a:ext>
            </a:extLst>
          </p:cNvPr>
          <p:cNvSpPr txBox="1"/>
          <p:nvPr/>
        </p:nvSpPr>
        <p:spPr>
          <a:xfrm>
            <a:off x="928254" y="1602571"/>
            <a:ext cx="1118061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3200" b="1" dirty="0">
                <a:solidFill>
                  <a:srgbClr val="EEB500"/>
                </a:solidFill>
              </a:rPr>
              <a:t>प्रश्न </a:t>
            </a:r>
            <a:r>
              <a:rPr lang="en-IN" sz="3200" b="1" dirty="0">
                <a:solidFill>
                  <a:srgbClr val="EEB500"/>
                </a:solidFill>
              </a:rPr>
              <a:t>11 </a:t>
            </a:r>
            <a:r>
              <a:rPr lang="hi-IN" sz="3200" b="1" dirty="0"/>
              <a:t>मनुष्य की मुख गुहा में निम्न में से किसका पाचन प्रारंभ होता है?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(क) प्रोटीन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(ख) वसा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(ग) कार्बोहाइड्रेट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(घ) इनमें से कोई नहीं</a:t>
            </a:r>
            <a:endParaRPr lang="en-IN" sz="3200" b="1" dirty="0"/>
          </a:p>
        </p:txBody>
      </p:sp>
    </p:spTree>
    <p:extLst>
      <p:ext uri="{BB962C8B-B14F-4D97-AF65-F5344CB8AC3E}">
        <p14:creationId xmlns:p14="http://schemas.microsoft.com/office/powerpoint/2010/main" val="30054042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8533B-74B1-153C-9F60-74F2497E7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F20555E-0A7B-4384-800F-7E9608E9D343}"/>
              </a:ext>
            </a:extLst>
          </p:cNvPr>
          <p:cNvSpPr txBox="1"/>
          <p:nvPr/>
        </p:nvSpPr>
        <p:spPr>
          <a:xfrm>
            <a:off x="928254" y="1602571"/>
            <a:ext cx="11180618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sz="3200" b="1" dirty="0">
                <a:solidFill>
                  <a:srgbClr val="EEB500"/>
                </a:solidFill>
              </a:rPr>
              <a:t>प्रश्न </a:t>
            </a:r>
            <a:r>
              <a:rPr lang="en-IN" sz="3200" b="1" dirty="0">
                <a:solidFill>
                  <a:srgbClr val="EEB500"/>
                </a:solidFill>
              </a:rPr>
              <a:t>12 </a:t>
            </a:r>
            <a:r>
              <a:rPr lang="hi-IN" sz="3200" b="1" dirty="0"/>
              <a:t>एंजाइम मूलतः होते हैं-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(क) वसा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(ख) </a:t>
            </a:r>
            <a:r>
              <a:rPr lang="hi-IN" sz="3200" b="1" dirty="0" err="1"/>
              <a:t>आर</a:t>
            </a:r>
            <a:r>
              <a:rPr lang="hi-IN" sz="3200" b="1" dirty="0"/>
              <a:t>. </a:t>
            </a:r>
            <a:r>
              <a:rPr lang="hi-IN" sz="3200" b="1" dirty="0" err="1"/>
              <a:t>एन</a:t>
            </a:r>
            <a:r>
              <a:rPr lang="hi-IN" sz="3200" b="1" dirty="0"/>
              <a:t>. ए.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(ग) प्रोटीन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(घ) इनमें से कोई नहीं</a:t>
            </a:r>
            <a:endParaRPr lang="en-IN" sz="3200" b="1" dirty="0"/>
          </a:p>
        </p:txBody>
      </p:sp>
    </p:spTree>
    <p:extLst>
      <p:ext uri="{BB962C8B-B14F-4D97-AF65-F5344CB8AC3E}">
        <p14:creationId xmlns:p14="http://schemas.microsoft.com/office/powerpoint/2010/main" val="5313668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70573-8302-4195-1A80-86F48C81E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DEA5188-C4EE-935F-47CD-17B56ABE0B7D}"/>
              </a:ext>
            </a:extLst>
          </p:cNvPr>
          <p:cNvSpPr txBox="1"/>
          <p:nvPr/>
        </p:nvSpPr>
        <p:spPr>
          <a:xfrm>
            <a:off x="928254" y="1602571"/>
            <a:ext cx="1118061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3200" b="1" dirty="0">
                <a:solidFill>
                  <a:srgbClr val="EEB500"/>
                </a:solidFill>
              </a:rPr>
              <a:t>प्रश्न </a:t>
            </a:r>
            <a:r>
              <a:rPr lang="en-IN" sz="3200" b="1" dirty="0">
                <a:solidFill>
                  <a:srgbClr val="EEB500"/>
                </a:solidFill>
              </a:rPr>
              <a:t>13 </a:t>
            </a:r>
            <a:r>
              <a:rPr lang="hi-IN" sz="3200" b="1" dirty="0"/>
              <a:t>मानव शरीर में प्रोटीन का पाचन निम्नलिखित में से किस अंग में प्रारंभ होता है?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(क) </a:t>
            </a:r>
            <a:r>
              <a:rPr lang="hi-IN" sz="3200" b="1" dirty="0" err="1"/>
              <a:t>यकृत</a:t>
            </a:r>
            <a:r>
              <a:rPr lang="hi-IN" sz="3200" b="1" dirty="0"/>
              <a:t>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(ख) </a:t>
            </a:r>
            <a:r>
              <a:rPr lang="hi-IN" sz="3200" b="1" dirty="0" err="1"/>
              <a:t>मुँह</a:t>
            </a:r>
            <a:r>
              <a:rPr lang="hi-IN" sz="3200" b="1" dirty="0"/>
              <a:t>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(ग) छोटी आँत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(घ) </a:t>
            </a:r>
            <a:r>
              <a:rPr lang="hi-IN" sz="3200" b="1" dirty="0" err="1"/>
              <a:t>आमाशय</a:t>
            </a:r>
            <a:endParaRPr lang="hi-IN" sz="3200" b="1" dirty="0"/>
          </a:p>
          <a:p>
            <a:endParaRPr lang="en-IN" sz="3200" b="1" dirty="0"/>
          </a:p>
        </p:txBody>
      </p:sp>
    </p:spTree>
    <p:extLst>
      <p:ext uri="{BB962C8B-B14F-4D97-AF65-F5344CB8AC3E}">
        <p14:creationId xmlns:p14="http://schemas.microsoft.com/office/powerpoint/2010/main" val="2640612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052B5-95B0-5625-5339-704FD875B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8D7B00A-59B9-7120-C9B2-AC19D4786420}"/>
              </a:ext>
            </a:extLst>
          </p:cNvPr>
          <p:cNvSpPr txBox="1"/>
          <p:nvPr/>
        </p:nvSpPr>
        <p:spPr>
          <a:xfrm>
            <a:off x="928254" y="1602571"/>
            <a:ext cx="1118061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3200" b="1" dirty="0">
                <a:solidFill>
                  <a:srgbClr val="EEB500"/>
                </a:solidFill>
              </a:rPr>
              <a:t>प्रश्न </a:t>
            </a:r>
            <a:r>
              <a:rPr lang="en-IN" sz="3200" b="1" dirty="0">
                <a:solidFill>
                  <a:srgbClr val="EEB500"/>
                </a:solidFill>
              </a:rPr>
              <a:t>14 </a:t>
            </a:r>
            <a:r>
              <a:rPr lang="hi-IN" sz="3200" b="1" dirty="0"/>
              <a:t>भोजन को शरीर में ले जाने की प्रक्रिया को क्या कहा जाता है?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(क) पाचन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(ख) स्वांगीकरण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(ग) अंतर्ग्रहण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(घ) उत्सर्जन</a:t>
            </a:r>
          </a:p>
          <a:p>
            <a:endParaRPr lang="en-IN" sz="3200" b="1" dirty="0"/>
          </a:p>
        </p:txBody>
      </p:sp>
    </p:spTree>
    <p:extLst>
      <p:ext uri="{BB962C8B-B14F-4D97-AF65-F5344CB8AC3E}">
        <p14:creationId xmlns:p14="http://schemas.microsoft.com/office/powerpoint/2010/main" val="5059361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634D90-D2C2-AE8D-0573-69338E059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2F9031A-B0B4-7725-9F4D-0C5C6EBC8730}"/>
              </a:ext>
            </a:extLst>
          </p:cNvPr>
          <p:cNvSpPr txBox="1"/>
          <p:nvPr/>
        </p:nvSpPr>
        <p:spPr>
          <a:xfrm>
            <a:off x="928254" y="1602571"/>
            <a:ext cx="11180618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3200" b="1" dirty="0">
                <a:solidFill>
                  <a:srgbClr val="EEB500"/>
                </a:solidFill>
              </a:rPr>
              <a:t>प्रश्न </a:t>
            </a:r>
            <a:r>
              <a:rPr lang="en-IN" sz="3200" b="1" dirty="0">
                <a:solidFill>
                  <a:srgbClr val="EEB500"/>
                </a:solidFill>
              </a:rPr>
              <a:t>15 </a:t>
            </a:r>
            <a:r>
              <a:rPr lang="hi-IN" sz="3200" b="1" dirty="0"/>
              <a:t>ऊर्जा की मुद्रा है-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(क) </a:t>
            </a:r>
            <a:r>
              <a:rPr lang="en-IN" sz="3200" b="1" dirty="0"/>
              <a:t>DNA </a:t>
            </a:r>
          </a:p>
          <a:p>
            <a:pPr>
              <a:lnSpc>
                <a:spcPct val="150000"/>
              </a:lnSpc>
            </a:pPr>
            <a:r>
              <a:rPr lang="en-IN" sz="3200" b="1" dirty="0"/>
              <a:t>(</a:t>
            </a:r>
            <a:r>
              <a:rPr lang="hi-IN" sz="3200" b="1" dirty="0"/>
              <a:t>ख) </a:t>
            </a:r>
            <a:r>
              <a:rPr lang="en-IN" sz="3200" b="1" dirty="0"/>
              <a:t>RNA </a:t>
            </a:r>
          </a:p>
          <a:p>
            <a:pPr>
              <a:lnSpc>
                <a:spcPct val="150000"/>
              </a:lnSpc>
            </a:pPr>
            <a:r>
              <a:rPr lang="en-IN" sz="3200" b="1" dirty="0"/>
              <a:t>(</a:t>
            </a:r>
            <a:r>
              <a:rPr lang="hi-IN" sz="3200" b="1" dirty="0"/>
              <a:t>ग) </a:t>
            </a:r>
            <a:r>
              <a:rPr lang="en-IN" sz="3200" b="1" dirty="0"/>
              <a:t>ATP </a:t>
            </a:r>
          </a:p>
          <a:p>
            <a:pPr>
              <a:lnSpc>
                <a:spcPct val="150000"/>
              </a:lnSpc>
            </a:pPr>
            <a:r>
              <a:rPr lang="en-IN" sz="3200" b="1" dirty="0"/>
              <a:t>(</a:t>
            </a:r>
            <a:r>
              <a:rPr lang="hi-IN" sz="3200" b="1" dirty="0"/>
              <a:t>घ) </a:t>
            </a:r>
            <a:r>
              <a:rPr lang="hi-IN" sz="3200" b="1" dirty="0" err="1"/>
              <a:t>क्लोरोफिल</a:t>
            </a:r>
            <a:endParaRPr lang="en-IN" sz="3200" b="1" dirty="0"/>
          </a:p>
        </p:txBody>
      </p:sp>
    </p:spTree>
    <p:extLst>
      <p:ext uri="{BB962C8B-B14F-4D97-AF65-F5344CB8AC3E}">
        <p14:creationId xmlns:p14="http://schemas.microsoft.com/office/powerpoint/2010/main" val="7260056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FB7965-872F-D01B-1DDD-5D10AE4B6A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618895D-B08B-FA73-BD30-0988A025B93C}"/>
              </a:ext>
            </a:extLst>
          </p:cNvPr>
          <p:cNvSpPr txBox="1"/>
          <p:nvPr/>
        </p:nvSpPr>
        <p:spPr>
          <a:xfrm>
            <a:off x="928254" y="1602571"/>
            <a:ext cx="11180618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3200" b="1" dirty="0">
                <a:solidFill>
                  <a:srgbClr val="EEB500"/>
                </a:solidFill>
              </a:rPr>
              <a:t>प्रश्न </a:t>
            </a:r>
            <a:r>
              <a:rPr lang="en-IN" sz="3200" b="1" dirty="0">
                <a:solidFill>
                  <a:srgbClr val="EEB500"/>
                </a:solidFill>
              </a:rPr>
              <a:t>16 </a:t>
            </a:r>
            <a:r>
              <a:rPr lang="hi-IN" sz="3200" b="1" dirty="0"/>
              <a:t>शरीर के किस भाग में पित्त का निर्माण होता है?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(क) </a:t>
            </a:r>
            <a:r>
              <a:rPr lang="hi-IN" sz="3200" b="1" dirty="0" err="1"/>
              <a:t>यकृत</a:t>
            </a:r>
            <a:r>
              <a:rPr lang="hi-IN" sz="3200" b="1" dirty="0"/>
              <a:t>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(ख) तिल्ली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(ग) </a:t>
            </a:r>
            <a:r>
              <a:rPr lang="hi-IN" sz="3200" b="1" dirty="0" err="1"/>
              <a:t>पित्ताशय</a:t>
            </a:r>
            <a:r>
              <a:rPr lang="hi-IN" sz="3200" b="1" dirty="0"/>
              <a:t>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(घ) </a:t>
            </a:r>
            <a:r>
              <a:rPr lang="hi-IN" sz="3200" b="1" dirty="0" err="1"/>
              <a:t>अग्नाशय</a:t>
            </a:r>
            <a:endParaRPr lang="en-IN" sz="3200" b="1" dirty="0"/>
          </a:p>
        </p:txBody>
      </p:sp>
    </p:spTree>
    <p:extLst>
      <p:ext uri="{BB962C8B-B14F-4D97-AF65-F5344CB8AC3E}">
        <p14:creationId xmlns:p14="http://schemas.microsoft.com/office/powerpoint/2010/main" val="3573469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D93DB5-5935-972E-5064-A890F9152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681F612-7F45-F52B-C269-4946802DF388}"/>
              </a:ext>
            </a:extLst>
          </p:cNvPr>
          <p:cNvSpPr txBox="1"/>
          <p:nvPr/>
        </p:nvSpPr>
        <p:spPr>
          <a:xfrm>
            <a:off x="928254" y="1602571"/>
            <a:ext cx="1118061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3200" b="1" dirty="0">
                <a:solidFill>
                  <a:srgbClr val="EEB500"/>
                </a:solidFill>
              </a:rPr>
              <a:t>प्रश्न </a:t>
            </a:r>
            <a:r>
              <a:rPr lang="en-IN" sz="3200" b="1" dirty="0">
                <a:solidFill>
                  <a:srgbClr val="EEB500"/>
                </a:solidFill>
              </a:rPr>
              <a:t>17 </a:t>
            </a:r>
            <a:r>
              <a:rPr lang="hi-IN" sz="3200" b="1" dirty="0" err="1"/>
              <a:t>कार्बोहाइड्रेट्स</a:t>
            </a:r>
            <a:r>
              <a:rPr lang="hi-IN" sz="3200" b="1" dirty="0"/>
              <a:t> प्रोटीन और वसा का पूर्ण पाचन कहाँ पर होता है?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(क) </a:t>
            </a:r>
            <a:r>
              <a:rPr lang="hi-IN" sz="3200" b="1" dirty="0" err="1"/>
              <a:t>ग्रासनली</a:t>
            </a:r>
            <a:r>
              <a:rPr lang="hi-IN" sz="3200" b="1" dirty="0"/>
              <a:t> में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(ख) पेट में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(ग) छोटी आँत में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(घ) बड़ी आँत में</a:t>
            </a:r>
          </a:p>
          <a:p>
            <a:endParaRPr lang="en-IN" sz="3200" b="1" dirty="0"/>
          </a:p>
        </p:txBody>
      </p:sp>
    </p:spTree>
    <p:extLst>
      <p:ext uri="{BB962C8B-B14F-4D97-AF65-F5344CB8AC3E}">
        <p14:creationId xmlns:p14="http://schemas.microsoft.com/office/powerpoint/2010/main" val="19908710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3FFAB-0509-C929-9546-A17D8736B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A1C3D0F-5519-4773-F1F9-FD991DAB2C74}"/>
              </a:ext>
            </a:extLst>
          </p:cNvPr>
          <p:cNvSpPr txBox="1"/>
          <p:nvPr/>
        </p:nvSpPr>
        <p:spPr>
          <a:xfrm>
            <a:off x="928254" y="1602571"/>
            <a:ext cx="11180618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sz="3200" b="1" dirty="0">
                <a:solidFill>
                  <a:srgbClr val="EEB500"/>
                </a:solidFill>
              </a:rPr>
              <a:t>प्रश्न </a:t>
            </a:r>
            <a:r>
              <a:rPr lang="en-IN" sz="3200" b="1" dirty="0">
                <a:solidFill>
                  <a:srgbClr val="EEB500"/>
                </a:solidFill>
              </a:rPr>
              <a:t>18 </a:t>
            </a:r>
            <a:r>
              <a:rPr lang="hi-IN" sz="3200" b="1" dirty="0"/>
              <a:t>निम्नलिखित में से कौन पाचन तंत्र का हिस्सा नहीं है- (क) हृदय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(ख) </a:t>
            </a:r>
            <a:r>
              <a:rPr lang="hi-IN" sz="3200" b="1" dirty="0" err="1"/>
              <a:t>यकृत</a:t>
            </a:r>
            <a:r>
              <a:rPr lang="hi-IN" sz="3200" b="1" dirty="0"/>
              <a:t>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(ग) </a:t>
            </a:r>
            <a:r>
              <a:rPr lang="hi-IN" sz="3200" b="1" dirty="0" err="1"/>
              <a:t>मुँह</a:t>
            </a:r>
            <a:r>
              <a:rPr lang="hi-IN" sz="3200" b="1" dirty="0"/>
              <a:t>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(घ) </a:t>
            </a:r>
            <a:r>
              <a:rPr lang="hi-IN" sz="3200" b="1" dirty="0" err="1"/>
              <a:t>आमाशय</a:t>
            </a:r>
            <a:endParaRPr lang="hi-IN" sz="3200" b="1" dirty="0"/>
          </a:p>
          <a:p>
            <a:endParaRPr lang="en-IN" sz="3200" b="1" dirty="0"/>
          </a:p>
        </p:txBody>
      </p:sp>
    </p:spTree>
    <p:extLst>
      <p:ext uri="{BB962C8B-B14F-4D97-AF65-F5344CB8AC3E}">
        <p14:creationId xmlns:p14="http://schemas.microsoft.com/office/powerpoint/2010/main" val="3221872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FE125-FC69-4221-8AE9-2FF2EC084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E425F35-9A91-BA11-106C-C565669B40F8}"/>
              </a:ext>
            </a:extLst>
          </p:cNvPr>
          <p:cNvSpPr txBox="1"/>
          <p:nvPr/>
        </p:nvSpPr>
        <p:spPr>
          <a:xfrm>
            <a:off x="928254" y="1602571"/>
            <a:ext cx="11180618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3200" b="1" dirty="0">
                <a:solidFill>
                  <a:srgbClr val="EEB500"/>
                </a:solidFill>
              </a:rPr>
              <a:t>प्रश्न </a:t>
            </a:r>
            <a:r>
              <a:rPr lang="en-IN" sz="3200" b="1" dirty="0">
                <a:solidFill>
                  <a:srgbClr val="EEB500"/>
                </a:solidFill>
              </a:rPr>
              <a:t>19 </a:t>
            </a:r>
            <a:r>
              <a:rPr lang="hi-IN" sz="3200" b="1" dirty="0"/>
              <a:t>रक्त का </a:t>
            </a:r>
            <a:r>
              <a:rPr lang="hi-IN" sz="3200" b="1" dirty="0" err="1"/>
              <a:t>पम्पिंग</a:t>
            </a:r>
            <a:r>
              <a:rPr lang="hi-IN" sz="3200" b="1" dirty="0"/>
              <a:t> स्टेशन है-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(क) हृदय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(ख) </a:t>
            </a:r>
            <a:r>
              <a:rPr lang="hi-IN" sz="3200" b="1" dirty="0" err="1"/>
              <a:t>आलिन्द</a:t>
            </a:r>
            <a:r>
              <a:rPr lang="hi-IN" sz="3200" b="1" dirty="0"/>
              <a:t>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(ग) निलय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(घ) रक्त वाहिनी</a:t>
            </a:r>
            <a:endParaRPr lang="en-IN" sz="3200" b="1" dirty="0"/>
          </a:p>
        </p:txBody>
      </p:sp>
    </p:spTree>
    <p:extLst>
      <p:ext uri="{BB962C8B-B14F-4D97-AF65-F5344CB8AC3E}">
        <p14:creationId xmlns:p14="http://schemas.microsoft.com/office/powerpoint/2010/main" val="15522851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A5635-6EBF-A0A6-245A-145CCF318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5FD5B37-DFDD-52EE-1CE9-91291499289C}"/>
              </a:ext>
            </a:extLst>
          </p:cNvPr>
          <p:cNvSpPr txBox="1"/>
          <p:nvPr/>
        </p:nvSpPr>
        <p:spPr>
          <a:xfrm>
            <a:off x="928254" y="1602571"/>
            <a:ext cx="11180618" cy="42017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3200" b="1" dirty="0">
                <a:solidFill>
                  <a:srgbClr val="EEB500"/>
                </a:solidFill>
              </a:rPr>
              <a:t>प्रश्न </a:t>
            </a:r>
            <a:r>
              <a:rPr lang="en-IN" sz="3200" b="1" dirty="0">
                <a:solidFill>
                  <a:srgbClr val="EEB500"/>
                </a:solidFill>
              </a:rPr>
              <a:t>20 </a:t>
            </a:r>
            <a:r>
              <a:rPr lang="hi-IN" sz="3200" b="1" dirty="0"/>
              <a:t>मनुष्य में सामान्य रक्त चाप होता है- </a:t>
            </a:r>
            <a:endParaRPr lang="en-IN" sz="3200" b="1" dirty="0"/>
          </a:p>
          <a:p>
            <a:pPr>
              <a:lnSpc>
                <a:spcPct val="150000"/>
              </a:lnSpc>
            </a:pPr>
            <a:r>
              <a:rPr lang="hi-IN" sz="3200" b="1" dirty="0"/>
              <a:t>(क) 120/80 </a:t>
            </a:r>
            <a:r>
              <a:rPr lang="en-IN" sz="3200" b="1" dirty="0"/>
              <a:t>mm Hg </a:t>
            </a:r>
          </a:p>
          <a:p>
            <a:pPr>
              <a:lnSpc>
                <a:spcPct val="150000"/>
              </a:lnSpc>
            </a:pPr>
            <a:r>
              <a:rPr lang="en-IN" sz="3200" b="1" dirty="0"/>
              <a:t>(</a:t>
            </a:r>
            <a:r>
              <a:rPr lang="hi-IN" sz="3200" b="1" dirty="0"/>
              <a:t>ख) 100/80 </a:t>
            </a:r>
            <a:r>
              <a:rPr lang="en-IN" sz="3200" b="1" dirty="0"/>
              <a:t>mm Hg </a:t>
            </a:r>
          </a:p>
          <a:p>
            <a:pPr>
              <a:lnSpc>
                <a:spcPct val="150000"/>
              </a:lnSpc>
            </a:pPr>
            <a:r>
              <a:rPr lang="en-IN" sz="3200" b="1" dirty="0"/>
              <a:t>(</a:t>
            </a:r>
            <a:r>
              <a:rPr lang="hi-IN" sz="3200" b="1" dirty="0"/>
              <a:t>ग) 80/120 </a:t>
            </a:r>
            <a:r>
              <a:rPr lang="en-IN" sz="3200" b="1" dirty="0"/>
              <a:t>mm Hg </a:t>
            </a:r>
          </a:p>
          <a:p>
            <a:pPr>
              <a:lnSpc>
                <a:spcPct val="150000"/>
              </a:lnSpc>
            </a:pPr>
            <a:r>
              <a:rPr lang="en-IN" sz="3200" b="1" dirty="0"/>
              <a:t>(</a:t>
            </a:r>
            <a:r>
              <a:rPr lang="hi-IN" sz="3200" b="1" dirty="0"/>
              <a:t>घ) 80/100 </a:t>
            </a:r>
            <a:r>
              <a:rPr lang="en-IN" sz="3200" b="1" dirty="0"/>
              <a:t>mm Hg</a:t>
            </a:r>
          </a:p>
          <a:p>
            <a:pPr>
              <a:lnSpc>
                <a:spcPct val="150000"/>
              </a:lnSpc>
            </a:pPr>
            <a:endParaRPr lang="en-IN" sz="3200" b="1" dirty="0"/>
          </a:p>
        </p:txBody>
      </p:sp>
    </p:spTree>
    <p:extLst>
      <p:ext uri="{BB962C8B-B14F-4D97-AF65-F5344CB8AC3E}">
        <p14:creationId xmlns:p14="http://schemas.microsoft.com/office/powerpoint/2010/main" val="30228397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A99BB-CC76-D470-D09E-1BF8FE098A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24206D1-0C18-A948-5BDB-84EEB6476644}"/>
              </a:ext>
            </a:extLst>
          </p:cNvPr>
          <p:cNvSpPr txBox="1"/>
          <p:nvPr/>
        </p:nvSpPr>
        <p:spPr>
          <a:xfrm>
            <a:off x="928254" y="1602571"/>
            <a:ext cx="11180618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sz="3200" b="1" dirty="0">
                <a:solidFill>
                  <a:srgbClr val="EEB500"/>
                </a:solidFill>
              </a:rPr>
              <a:t>प्रश्न </a:t>
            </a:r>
            <a:r>
              <a:rPr lang="en-IN" sz="3200" b="1" dirty="0">
                <a:solidFill>
                  <a:srgbClr val="EEB500"/>
                </a:solidFill>
              </a:rPr>
              <a:t>21 </a:t>
            </a:r>
            <a:r>
              <a:rPr lang="hi-IN" sz="3200" b="1" dirty="0"/>
              <a:t>मानव रक्त का </a:t>
            </a:r>
            <a:r>
              <a:rPr lang="en-IN" sz="3200" b="1" dirty="0"/>
              <a:t>pH </a:t>
            </a:r>
            <a:r>
              <a:rPr lang="hi-IN" sz="3200" b="1" dirty="0"/>
              <a:t>मान क्या होता है?</a:t>
            </a:r>
            <a:br>
              <a:rPr lang="hi-IN" sz="3200" b="1" dirty="0"/>
            </a:br>
            <a:r>
              <a:rPr lang="hi-IN" sz="3200" b="1" dirty="0"/>
              <a:t>(क) 6</a:t>
            </a:r>
            <a:br>
              <a:rPr lang="hi-IN" sz="3200" b="1" dirty="0"/>
            </a:br>
            <a:r>
              <a:rPr lang="hi-IN" sz="3200" b="1" dirty="0"/>
              <a:t>(ख) 12</a:t>
            </a:r>
            <a:br>
              <a:rPr lang="hi-IN" sz="3200" b="1" dirty="0"/>
            </a:br>
            <a:r>
              <a:rPr lang="hi-IN" sz="3200" b="1" dirty="0"/>
              <a:t>(ग) 3</a:t>
            </a:r>
            <a:br>
              <a:rPr lang="hi-IN" sz="3200" b="1" dirty="0"/>
            </a:br>
            <a:r>
              <a:rPr lang="hi-IN" sz="3200" b="1" dirty="0"/>
              <a:t>(घ) 7.4</a:t>
            </a:r>
            <a:endParaRPr lang="en-IN" sz="3200" b="1" dirty="0"/>
          </a:p>
        </p:txBody>
      </p:sp>
    </p:spTree>
    <p:extLst>
      <p:ext uri="{BB962C8B-B14F-4D97-AF65-F5344CB8AC3E}">
        <p14:creationId xmlns:p14="http://schemas.microsoft.com/office/powerpoint/2010/main" val="38184222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25331F-9DA5-61A0-1915-070150E7E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CD59249-2E0B-1095-DD05-E4EA60A537BE}"/>
              </a:ext>
            </a:extLst>
          </p:cNvPr>
          <p:cNvSpPr txBox="1"/>
          <p:nvPr/>
        </p:nvSpPr>
        <p:spPr>
          <a:xfrm>
            <a:off x="928254" y="1602571"/>
            <a:ext cx="11180618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sz="3200" b="1" dirty="0">
                <a:solidFill>
                  <a:srgbClr val="EEB500"/>
                </a:solidFill>
              </a:rPr>
              <a:t>प्रश्न</a:t>
            </a:r>
            <a:r>
              <a:rPr lang="en-IN" sz="3200" b="1" dirty="0">
                <a:solidFill>
                  <a:srgbClr val="EEB500"/>
                </a:solidFill>
              </a:rPr>
              <a:t> </a:t>
            </a:r>
            <a:r>
              <a:rPr lang="hi-IN" sz="2800" b="1" dirty="0">
                <a:solidFill>
                  <a:srgbClr val="EEB500"/>
                </a:solidFill>
              </a:rPr>
              <a:t>22</a:t>
            </a:r>
            <a:r>
              <a:rPr lang="hi-IN" sz="3200" b="1" dirty="0"/>
              <a:t> रक्त में कोशिकाएँ होती हैं जो रोगाणुओं से लड़ने में मदद करती हैं। वे हैं-</a:t>
            </a:r>
            <a:br>
              <a:rPr lang="hi-IN" sz="3200" b="1" dirty="0"/>
            </a:br>
            <a:r>
              <a:rPr lang="hi-IN" sz="3200" b="1" dirty="0"/>
              <a:t>(क) प्लाज्मा</a:t>
            </a:r>
            <a:br>
              <a:rPr lang="hi-IN" sz="3200" b="1" dirty="0"/>
            </a:br>
            <a:r>
              <a:rPr lang="hi-IN" sz="3200" b="1" dirty="0"/>
              <a:t>(ख) लाल रक्त कोशिकाएँ</a:t>
            </a:r>
            <a:br>
              <a:rPr lang="hi-IN" sz="3200" b="1" dirty="0"/>
            </a:br>
            <a:r>
              <a:rPr lang="hi-IN" sz="3200" b="1" dirty="0"/>
              <a:t>(ग) सफेद रक्त कोशिकाएँ</a:t>
            </a:r>
            <a:br>
              <a:rPr lang="hi-IN" sz="3200" b="1" dirty="0"/>
            </a:br>
            <a:r>
              <a:rPr lang="hi-IN" sz="3200" b="1" dirty="0"/>
              <a:t>(घ) </a:t>
            </a:r>
            <a:r>
              <a:rPr lang="hi-IN" sz="3200" b="1" dirty="0" err="1"/>
              <a:t>प्लेटलेट्स</a:t>
            </a:r>
            <a:endParaRPr lang="en-IN" sz="3200" b="1" dirty="0"/>
          </a:p>
        </p:txBody>
      </p:sp>
    </p:spTree>
    <p:extLst>
      <p:ext uri="{BB962C8B-B14F-4D97-AF65-F5344CB8AC3E}">
        <p14:creationId xmlns:p14="http://schemas.microsoft.com/office/powerpoint/2010/main" val="39564719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3DB133-65B8-FDA1-CDA8-735A66B5F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30F1BFC-A933-2119-CFE7-D4A112543978}"/>
              </a:ext>
            </a:extLst>
          </p:cNvPr>
          <p:cNvSpPr txBox="1"/>
          <p:nvPr/>
        </p:nvSpPr>
        <p:spPr>
          <a:xfrm>
            <a:off x="928254" y="1602571"/>
            <a:ext cx="11180618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sz="3200" b="1" dirty="0">
                <a:solidFill>
                  <a:srgbClr val="EEB500"/>
                </a:solidFill>
              </a:rPr>
              <a:t>प्रश्न </a:t>
            </a:r>
            <a:r>
              <a:rPr lang="en-IN" sz="3200" b="1" dirty="0">
                <a:solidFill>
                  <a:srgbClr val="EEB500"/>
                </a:solidFill>
              </a:rPr>
              <a:t>23 </a:t>
            </a:r>
            <a:r>
              <a:rPr lang="hi-IN" sz="3200" b="1" dirty="0"/>
              <a:t>लाल रक्त कोशिकाओं में लाल रंग का </a:t>
            </a:r>
            <a:r>
              <a:rPr lang="hi-IN" sz="3200" b="1" dirty="0" err="1"/>
              <a:t>वर्णक</a:t>
            </a:r>
            <a:r>
              <a:rPr lang="hi-IN" sz="3200" b="1" dirty="0"/>
              <a:t> पाया जाता है जो कहलाता है?</a:t>
            </a:r>
            <a:br>
              <a:rPr lang="hi-IN" sz="3200" b="1" dirty="0"/>
            </a:br>
            <a:r>
              <a:rPr lang="hi-IN" sz="3200" b="1" dirty="0"/>
              <a:t>(क) </a:t>
            </a:r>
            <a:r>
              <a:rPr lang="hi-IN" sz="3200" b="1" dirty="0" err="1"/>
              <a:t>एंथोसाइनिन</a:t>
            </a:r>
            <a:br>
              <a:rPr lang="hi-IN" sz="3200" b="1" dirty="0"/>
            </a:br>
            <a:r>
              <a:rPr lang="hi-IN" sz="3200" b="1" dirty="0"/>
              <a:t>(ख) प्लाज्मा</a:t>
            </a:r>
            <a:br>
              <a:rPr lang="hi-IN" sz="3200" b="1" dirty="0"/>
            </a:br>
            <a:r>
              <a:rPr lang="hi-IN" sz="3200" b="1" dirty="0"/>
              <a:t>(ग) </a:t>
            </a:r>
            <a:r>
              <a:rPr lang="hi-IN" sz="3200" b="1" dirty="0" err="1"/>
              <a:t>क्लोरोफिल</a:t>
            </a:r>
            <a:br>
              <a:rPr lang="hi-IN" sz="3200" b="1" dirty="0"/>
            </a:br>
            <a:r>
              <a:rPr lang="hi-IN" sz="3200" b="1" dirty="0"/>
              <a:t>(घ) हीमोग्लोबिन</a:t>
            </a:r>
            <a:endParaRPr lang="en-IN" sz="3200" b="1" dirty="0"/>
          </a:p>
        </p:txBody>
      </p:sp>
    </p:spTree>
    <p:extLst>
      <p:ext uri="{BB962C8B-B14F-4D97-AF65-F5344CB8AC3E}">
        <p14:creationId xmlns:p14="http://schemas.microsoft.com/office/powerpoint/2010/main" val="32982645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A1BCAC-4C9F-21FB-646D-7E01EDD96F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736D179-18BA-1392-6016-E8D6B9B9E962}"/>
              </a:ext>
            </a:extLst>
          </p:cNvPr>
          <p:cNvSpPr txBox="1"/>
          <p:nvPr/>
        </p:nvSpPr>
        <p:spPr>
          <a:xfrm>
            <a:off x="928254" y="1602571"/>
            <a:ext cx="11180618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sz="3200" b="1" dirty="0">
                <a:solidFill>
                  <a:srgbClr val="EEB500"/>
                </a:solidFill>
              </a:rPr>
              <a:t>प्रश्न </a:t>
            </a:r>
            <a:r>
              <a:rPr lang="en-IN" sz="3200" b="1" dirty="0">
                <a:solidFill>
                  <a:srgbClr val="EEB500"/>
                </a:solidFill>
              </a:rPr>
              <a:t>24 </a:t>
            </a:r>
            <a:r>
              <a:rPr lang="hi-IN" sz="3200" b="1" dirty="0"/>
              <a:t>लाल रक्त कोशिका तथा श्वेत रक्त कोशिका का निर्माण होता है?</a:t>
            </a:r>
            <a:br>
              <a:rPr lang="hi-IN" sz="3200" b="1" dirty="0"/>
            </a:br>
            <a:r>
              <a:rPr lang="hi-IN" sz="3200" b="1" dirty="0"/>
              <a:t>(क) </a:t>
            </a:r>
            <a:r>
              <a:rPr lang="hi-IN" sz="3200" b="1" dirty="0" err="1"/>
              <a:t>थाइमस</a:t>
            </a:r>
            <a:r>
              <a:rPr lang="hi-IN" sz="3200" b="1" dirty="0"/>
              <a:t> में</a:t>
            </a:r>
            <a:br>
              <a:rPr lang="hi-IN" sz="3200" b="1" dirty="0"/>
            </a:br>
            <a:r>
              <a:rPr lang="hi-IN" sz="3200" b="1" dirty="0"/>
              <a:t>(ख) तंत्रिका गाँठों में</a:t>
            </a:r>
            <a:br>
              <a:rPr lang="hi-IN" sz="3200" b="1" dirty="0"/>
            </a:br>
            <a:r>
              <a:rPr lang="hi-IN" sz="3200" b="1" dirty="0"/>
              <a:t>(ग) </a:t>
            </a:r>
            <a:r>
              <a:rPr lang="hi-IN" sz="3200" b="1" dirty="0" err="1"/>
              <a:t>एड्रिनल</a:t>
            </a:r>
            <a:r>
              <a:rPr lang="hi-IN" sz="3200" b="1" dirty="0"/>
              <a:t> ग्रंथि में</a:t>
            </a:r>
            <a:br>
              <a:rPr lang="hi-IN" sz="3200" b="1" dirty="0"/>
            </a:br>
            <a:r>
              <a:rPr lang="hi-IN" sz="3200" b="1" dirty="0"/>
              <a:t>(घ) अस्थि </a:t>
            </a:r>
            <a:r>
              <a:rPr lang="hi-IN" sz="3200" b="1" dirty="0" err="1"/>
              <a:t>मज्जा</a:t>
            </a:r>
            <a:r>
              <a:rPr lang="hi-IN" sz="3200" b="1" dirty="0"/>
              <a:t> में</a:t>
            </a:r>
            <a:endParaRPr lang="en-IN" sz="3200" b="1" dirty="0"/>
          </a:p>
        </p:txBody>
      </p:sp>
    </p:spTree>
    <p:extLst>
      <p:ext uri="{BB962C8B-B14F-4D97-AF65-F5344CB8AC3E}">
        <p14:creationId xmlns:p14="http://schemas.microsoft.com/office/powerpoint/2010/main" val="725821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BF398-223F-71A3-C40D-C348E2D65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8F3614B-BCA4-8476-7E54-2D80EC8841CB}"/>
              </a:ext>
            </a:extLst>
          </p:cNvPr>
          <p:cNvSpPr txBox="1"/>
          <p:nvPr/>
        </p:nvSpPr>
        <p:spPr>
          <a:xfrm>
            <a:off x="928254" y="1602571"/>
            <a:ext cx="11180618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sz="3200" b="1" dirty="0">
                <a:solidFill>
                  <a:srgbClr val="EEB500"/>
                </a:solidFill>
              </a:rPr>
              <a:t>प्रश्न </a:t>
            </a:r>
            <a:r>
              <a:rPr lang="en-IN" sz="3200" b="1" dirty="0">
                <a:solidFill>
                  <a:srgbClr val="EEB500"/>
                </a:solidFill>
              </a:rPr>
              <a:t>25 </a:t>
            </a:r>
            <a:r>
              <a:rPr lang="hi-IN" sz="3200" b="1" dirty="0"/>
              <a:t>श्वसन का एक प्रकार है जो ऑक्सीजन के उपस्थिति में होता है?</a:t>
            </a:r>
            <a:br>
              <a:rPr lang="hi-IN" sz="3200" b="1" dirty="0"/>
            </a:br>
            <a:r>
              <a:rPr lang="hi-IN" sz="3200" b="1" dirty="0"/>
              <a:t>(क) वायवीय श्वसन</a:t>
            </a:r>
            <a:br>
              <a:rPr lang="hi-IN" sz="3200" b="1" dirty="0"/>
            </a:br>
            <a:r>
              <a:rPr lang="hi-IN" sz="3200" b="1" dirty="0"/>
              <a:t>(ख) </a:t>
            </a:r>
            <a:r>
              <a:rPr lang="hi-IN" sz="3200" b="1" dirty="0" err="1"/>
              <a:t>अवायवीय</a:t>
            </a:r>
            <a:r>
              <a:rPr lang="hi-IN" sz="3200" b="1" dirty="0"/>
              <a:t> श्वसन</a:t>
            </a:r>
            <a:br>
              <a:rPr lang="hi-IN" sz="3200" b="1" dirty="0"/>
            </a:br>
            <a:r>
              <a:rPr lang="hi-IN" sz="3200" b="1" dirty="0"/>
              <a:t>(ग) </a:t>
            </a:r>
            <a:r>
              <a:rPr lang="hi-IN" sz="3200" b="1" dirty="0" err="1"/>
              <a:t>ऑक्सी</a:t>
            </a:r>
            <a:r>
              <a:rPr lang="hi-IN" sz="3200" b="1" dirty="0"/>
              <a:t> श्वसन</a:t>
            </a:r>
            <a:br>
              <a:rPr lang="hi-IN" sz="3200" b="1" dirty="0"/>
            </a:br>
            <a:r>
              <a:rPr lang="hi-IN" sz="3200" b="1" dirty="0"/>
              <a:t>(घ) (क) और (ग) दोनों</a:t>
            </a:r>
            <a:endParaRPr lang="en-IN" sz="3200" b="1" dirty="0"/>
          </a:p>
        </p:txBody>
      </p:sp>
    </p:spTree>
    <p:extLst>
      <p:ext uri="{BB962C8B-B14F-4D97-AF65-F5344CB8AC3E}">
        <p14:creationId xmlns:p14="http://schemas.microsoft.com/office/powerpoint/2010/main" val="17850099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57A36B-BCB7-107A-17BC-8AFFA58DB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5963CE9-0E5A-2CD7-5FD5-FB8010E9F093}"/>
              </a:ext>
            </a:extLst>
          </p:cNvPr>
          <p:cNvSpPr txBox="1"/>
          <p:nvPr/>
        </p:nvSpPr>
        <p:spPr>
          <a:xfrm>
            <a:off x="928254" y="1602571"/>
            <a:ext cx="11180618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sz="3200" b="1" dirty="0">
                <a:solidFill>
                  <a:srgbClr val="EEB500"/>
                </a:solidFill>
              </a:rPr>
              <a:t>प्रश्न </a:t>
            </a:r>
            <a:r>
              <a:rPr lang="en-IN" sz="3200" b="1" dirty="0">
                <a:solidFill>
                  <a:srgbClr val="EEB500"/>
                </a:solidFill>
              </a:rPr>
              <a:t>26 </a:t>
            </a:r>
            <a:r>
              <a:rPr lang="hi-IN" sz="3200" b="1" dirty="0"/>
              <a:t>गुर्दे (किडनी) का कार्यात्मक यूनिट क्या है?</a:t>
            </a:r>
            <a:br>
              <a:rPr lang="hi-IN" sz="3200" b="1" dirty="0"/>
            </a:br>
            <a:r>
              <a:rPr lang="hi-IN" sz="3200" b="1" dirty="0"/>
              <a:t>(क) </a:t>
            </a:r>
            <a:r>
              <a:rPr lang="hi-IN" sz="3200" b="1" dirty="0" err="1"/>
              <a:t>एक्सॉन</a:t>
            </a:r>
            <a:br>
              <a:rPr lang="hi-IN" sz="3200" b="1" dirty="0"/>
            </a:br>
            <a:r>
              <a:rPr lang="hi-IN" sz="3200" b="1" dirty="0"/>
              <a:t>(ख) </a:t>
            </a:r>
            <a:r>
              <a:rPr lang="hi-IN" sz="3200" b="1" dirty="0" err="1"/>
              <a:t>नेफ्रॉन</a:t>
            </a:r>
            <a:br>
              <a:rPr lang="hi-IN" sz="3200" b="1" dirty="0"/>
            </a:br>
            <a:r>
              <a:rPr lang="hi-IN" sz="3200" b="1" dirty="0"/>
              <a:t>(ग) </a:t>
            </a:r>
            <a:r>
              <a:rPr lang="hi-IN" sz="3200" b="1" dirty="0" err="1"/>
              <a:t>न्यूरॉन</a:t>
            </a:r>
            <a:br>
              <a:rPr lang="hi-IN" sz="3200" b="1" dirty="0"/>
            </a:br>
            <a:r>
              <a:rPr lang="hi-IN" sz="3200" b="1" dirty="0"/>
              <a:t>(घ) धमनी</a:t>
            </a:r>
            <a:endParaRPr lang="en-IN" sz="3200" b="1" dirty="0"/>
          </a:p>
        </p:txBody>
      </p:sp>
    </p:spTree>
    <p:extLst>
      <p:ext uri="{BB962C8B-B14F-4D97-AF65-F5344CB8AC3E}">
        <p14:creationId xmlns:p14="http://schemas.microsoft.com/office/powerpoint/2010/main" val="12576930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37ADD-2E77-B703-3905-48845D93F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5BBF6A5-6756-CF3C-1391-45905BD8E4F6}"/>
              </a:ext>
            </a:extLst>
          </p:cNvPr>
          <p:cNvSpPr txBox="1"/>
          <p:nvPr/>
        </p:nvSpPr>
        <p:spPr>
          <a:xfrm>
            <a:off x="928254" y="1602571"/>
            <a:ext cx="11180618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sz="3200" b="1" dirty="0">
                <a:solidFill>
                  <a:srgbClr val="EEB500"/>
                </a:solidFill>
              </a:rPr>
              <a:t>प्रश्न </a:t>
            </a:r>
            <a:r>
              <a:rPr lang="en-IN" sz="3200" b="1" dirty="0">
                <a:solidFill>
                  <a:srgbClr val="EEB500"/>
                </a:solidFill>
              </a:rPr>
              <a:t>27 </a:t>
            </a:r>
            <a:r>
              <a:rPr lang="hi-IN" sz="3200" b="1" dirty="0"/>
              <a:t>मनुष्य के शरीर में पित्त कहाँ एकत्रित होता है?</a:t>
            </a:r>
            <a:br>
              <a:rPr lang="hi-IN" sz="3200" b="1" dirty="0"/>
            </a:br>
            <a:r>
              <a:rPr lang="hi-IN" sz="3200" b="1" dirty="0"/>
              <a:t>(क) गुर्दे</a:t>
            </a:r>
            <a:br>
              <a:rPr lang="hi-IN" sz="3200" b="1" dirty="0"/>
            </a:br>
            <a:r>
              <a:rPr lang="hi-IN" sz="3200" b="1" dirty="0"/>
              <a:t>(ख) मूत्राशय</a:t>
            </a:r>
            <a:br>
              <a:rPr lang="hi-IN" sz="3200" b="1" dirty="0"/>
            </a:br>
            <a:r>
              <a:rPr lang="hi-IN" sz="3200" b="1" dirty="0"/>
              <a:t>(ग) </a:t>
            </a:r>
            <a:r>
              <a:rPr lang="hi-IN" sz="3200" b="1" dirty="0" err="1"/>
              <a:t>यकृत</a:t>
            </a:r>
            <a:br>
              <a:rPr lang="hi-IN" sz="3200" b="1" dirty="0"/>
            </a:br>
            <a:r>
              <a:rPr lang="hi-IN" sz="3200" b="1" dirty="0"/>
              <a:t>(घ) </a:t>
            </a:r>
            <a:r>
              <a:rPr lang="hi-IN" sz="3200" b="1" dirty="0" err="1"/>
              <a:t>नेफ्रॉन</a:t>
            </a:r>
            <a:endParaRPr lang="en-IN" sz="3200" b="1" dirty="0"/>
          </a:p>
        </p:txBody>
      </p:sp>
    </p:spTree>
    <p:extLst>
      <p:ext uri="{BB962C8B-B14F-4D97-AF65-F5344CB8AC3E}">
        <p14:creationId xmlns:p14="http://schemas.microsoft.com/office/powerpoint/2010/main" val="36741676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7C20B-367A-763E-299D-2A0B67ADE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EDB40FF-67D6-62E8-FE9F-62B78879CE76}"/>
              </a:ext>
            </a:extLst>
          </p:cNvPr>
          <p:cNvSpPr txBox="1"/>
          <p:nvPr/>
        </p:nvSpPr>
        <p:spPr>
          <a:xfrm>
            <a:off x="928254" y="1602571"/>
            <a:ext cx="11180618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sz="3200" b="1" dirty="0">
                <a:solidFill>
                  <a:srgbClr val="EEB500"/>
                </a:solidFill>
              </a:rPr>
              <a:t>प्रश्न </a:t>
            </a:r>
            <a:r>
              <a:rPr lang="en-IN" sz="3200" b="1" dirty="0">
                <a:solidFill>
                  <a:srgbClr val="EEB500"/>
                </a:solidFill>
              </a:rPr>
              <a:t>28 </a:t>
            </a:r>
            <a:r>
              <a:rPr lang="hi-IN" sz="3200" b="1" dirty="0" err="1"/>
              <a:t>आमाशय</a:t>
            </a:r>
            <a:r>
              <a:rPr lang="hi-IN" sz="3200" b="1" dirty="0"/>
              <a:t> के कुंडलाकार को कहते हैं -</a:t>
            </a:r>
            <a:br>
              <a:rPr lang="hi-IN" sz="3200" b="1" dirty="0"/>
            </a:br>
            <a:r>
              <a:rPr lang="hi-IN" sz="3200" b="1" dirty="0"/>
              <a:t>(क) </a:t>
            </a:r>
            <a:r>
              <a:rPr lang="hi-IN" sz="3200" b="1" dirty="0" err="1"/>
              <a:t>नोफीडिया</a:t>
            </a:r>
            <a:br>
              <a:rPr lang="hi-IN" sz="3200" b="1" dirty="0"/>
            </a:br>
            <a:r>
              <a:rPr lang="hi-IN" sz="3200" b="1" dirty="0"/>
              <a:t>(ख) </a:t>
            </a:r>
            <a:r>
              <a:rPr lang="hi-IN" sz="3200" b="1" dirty="0" err="1"/>
              <a:t>म्यूकोसा</a:t>
            </a:r>
            <a:br>
              <a:rPr lang="hi-IN" sz="3200" b="1" dirty="0"/>
            </a:br>
            <a:r>
              <a:rPr lang="hi-IN" sz="3200" b="1" dirty="0"/>
              <a:t>(ग) </a:t>
            </a:r>
            <a:r>
              <a:rPr lang="hi-IN" sz="3200" b="1" dirty="0" err="1"/>
              <a:t>सबम्युसा</a:t>
            </a:r>
            <a:br>
              <a:rPr lang="hi-IN" sz="3200" b="1" dirty="0"/>
            </a:br>
            <a:r>
              <a:rPr lang="hi-IN" sz="3200" b="1" dirty="0"/>
              <a:t>(घ) </a:t>
            </a:r>
            <a:r>
              <a:rPr lang="hi-IN" sz="3200" b="1" dirty="0" err="1"/>
              <a:t>नेफ्रोन</a:t>
            </a:r>
            <a:endParaRPr lang="en-IN" sz="3200" b="1" dirty="0"/>
          </a:p>
        </p:txBody>
      </p:sp>
    </p:spTree>
    <p:extLst>
      <p:ext uri="{BB962C8B-B14F-4D97-AF65-F5344CB8AC3E}">
        <p14:creationId xmlns:p14="http://schemas.microsoft.com/office/powerpoint/2010/main" val="22913419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EFC49-D368-07EA-CA90-606BDD11F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EA4154E-896C-6762-6AC8-8A1D76BCD42B}"/>
              </a:ext>
            </a:extLst>
          </p:cNvPr>
          <p:cNvSpPr txBox="1"/>
          <p:nvPr/>
        </p:nvSpPr>
        <p:spPr>
          <a:xfrm>
            <a:off x="928254" y="1602571"/>
            <a:ext cx="11180618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sz="3200" b="1" dirty="0">
                <a:solidFill>
                  <a:srgbClr val="EEB500"/>
                </a:solidFill>
              </a:rPr>
              <a:t>प्रश्न </a:t>
            </a:r>
            <a:r>
              <a:rPr lang="en-IN" sz="3200" b="1" dirty="0">
                <a:solidFill>
                  <a:srgbClr val="EEB500"/>
                </a:solidFill>
              </a:rPr>
              <a:t>29 </a:t>
            </a:r>
            <a:r>
              <a:rPr lang="hi-IN" sz="3200" b="1" dirty="0"/>
              <a:t>स्तनधारियों में ऑक्सीजन युक्त रक्त हृदय में प्रवेश करता है-</a:t>
            </a:r>
            <a:br>
              <a:rPr lang="hi-IN" sz="3200" b="1" dirty="0"/>
            </a:br>
            <a:r>
              <a:rPr lang="hi-IN" sz="3200" b="1" dirty="0"/>
              <a:t>(क) दाएँ </a:t>
            </a:r>
            <a:r>
              <a:rPr lang="hi-IN" sz="3200" b="1" dirty="0" err="1"/>
              <a:t>आलिंद</a:t>
            </a:r>
            <a:r>
              <a:rPr lang="hi-IN" sz="3200" b="1" dirty="0"/>
              <a:t> में</a:t>
            </a:r>
            <a:br>
              <a:rPr lang="hi-IN" sz="3200" b="1" dirty="0"/>
            </a:br>
            <a:r>
              <a:rPr lang="hi-IN" sz="3200" b="1" dirty="0"/>
              <a:t>(ख) बाएँ </a:t>
            </a:r>
            <a:r>
              <a:rPr lang="hi-IN" sz="3200" b="1" dirty="0" err="1"/>
              <a:t>आलिंद</a:t>
            </a:r>
            <a:r>
              <a:rPr lang="hi-IN" sz="3200" b="1" dirty="0"/>
              <a:t> में</a:t>
            </a:r>
            <a:br>
              <a:rPr lang="hi-IN" sz="3200" b="1" dirty="0"/>
            </a:br>
            <a:r>
              <a:rPr lang="hi-IN" sz="3200" b="1" dirty="0"/>
              <a:t>(ग) दाएँ निलय में</a:t>
            </a:r>
            <a:br>
              <a:rPr lang="hi-IN" sz="3200" b="1" dirty="0"/>
            </a:br>
            <a:r>
              <a:rPr lang="hi-IN" sz="3200" b="1" dirty="0"/>
              <a:t>(घ) बाएँ निलय में</a:t>
            </a:r>
            <a:endParaRPr lang="en-IN" sz="3200" b="1" dirty="0"/>
          </a:p>
        </p:txBody>
      </p:sp>
    </p:spTree>
    <p:extLst>
      <p:ext uri="{BB962C8B-B14F-4D97-AF65-F5344CB8AC3E}">
        <p14:creationId xmlns:p14="http://schemas.microsoft.com/office/powerpoint/2010/main" val="28657655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4D92F2-84F8-B96B-06BC-BCD91B89D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E2BFC31-3417-52A8-B47D-CD840AEDD902}"/>
              </a:ext>
            </a:extLst>
          </p:cNvPr>
          <p:cNvSpPr txBox="1"/>
          <p:nvPr/>
        </p:nvSpPr>
        <p:spPr>
          <a:xfrm>
            <a:off x="928254" y="1602571"/>
            <a:ext cx="11180618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sz="3200" b="1" dirty="0">
                <a:solidFill>
                  <a:srgbClr val="EEB500"/>
                </a:solidFill>
              </a:rPr>
              <a:t>प्रश्न </a:t>
            </a:r>
            <a:r>
              <a:rPr lang="en-IN" sz="3200" b="1" dirty="0">
                <a:solidFill>
                  <a:srgbClr val="EEB500"/>
                </a:solidFill>
              </a:rPr>
              <a:t>30 </a:t>
            </a:r>
            <a:r>
              <a:rPr lang="hi-IN" sz="3200" b="1" dirty="0"/>
              <a:t>एक बड़ी रक्त वाहिका जो हृदय से शरीर के अन्य भागों को रक्त पहुँचाते है।</a:t>
            </a:r>
            <a:br>
              <a:rPr lang="hi-IN" sz="3200" b="1" dirty="0"/>
            </a:br>
            <a:r>
              <a:rPr lang="hi-IN" sz="3200" b="1" dirty="0"/>
              <a:t>(क) नाड़ी</a:t>
            </a:r>
            <a:br>
              <a:rPr lang="hi-IN" sz="3200" b="1" dirty="0"/>
            </a:br>
            <a:r>
              <a:rPr lang="hi-IN" sz="3200" b="1" dirty="0"/>
              <a:t>(ख) धमनी</a:t>
            </a:r>
            <a:br>
              <a:rPr lang="hi-IN" sz="3200" b="1" dirty="0"/>
            </a:br>
            <a:r>
              <a:rPr lang="hi-IN" sz="3200" b="1" dirty="0"/>
              <a:t>(ग) कोशिका</a:t>
            </a:r>
            <a:br>
              <a:rPr lang="hi-IN" sz="3200" b="1" dirty="0"/>
            </a:br>
            <a:r>
              <a:rPr lang="hi-IN" sz="3200" b="1" dirty="0"/>
              <a:t>(घ) नस</a:t>
            </a:r>
            <a:endParaRPr lang="en-IN" sz="3200" b="1" dirty="0"/>
          </a:p>
        </p:txBody>
      </p:sp>
    </p:spTree>
    <p:extLst>
      <p:ext uri="{BB962C8B-B14F-4D97-AF65-F5344CB8AC3E}">
        <p14:creationId xmlns:p14="http://schemas.microsoft.com/office/powerpoint/2010/main" val="24380306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MATH OBJ</Template>
  <TotalTime>44</TotalTime>
  <Words>968</Words>
  <Application>Microsoft Office PowerPoint</Application>
  <PresentationFormat>Widescreen</PresentationFormat>
  <Paragraphs>109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smart tech computer classes</dc:creator>
  <cp:lastModifiedBy>smart tech computer classes</cp:lastModifiedBy>
  <cp:revision>29</cp:revision>
  <dcterms:created xsi:type="dcterms:W3CDTF">2026-02-15T07:40:20Z</dcterms:created>
  <dcterms:modified xsi:type="dcterms:W3CDTF">2026-02-15T08:24:30Z</dcterms:modified>
</cp:coreProperties>
</file>