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5" r:id="rId20"/>
    <p:sldId id="276" r:id="rId21"/>
    <p:sldId id="277" r:id="rId22"/>
    <p:sldId id="278" r:id="rId23"/>
    <p:sldId id="279" r:id="rId24"/>
    <p:sldId id="280" r:id="rId25"/>
    <p:sldId id="281" r:id="rId26"/>
    <p:sldId id="282" r:id="rId27"/>
    <p:sldId id="283"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8BCA54B-E856-4A28-883B-971EF62B8725}">
          <p14:sldIdLst>
            <p14:sldId id="256"/>
            <p14:sldId id="257"/>
            <p14:sldId id="259"/>
            <p14:sldId id="258"/>
            <p14:sldId id="260"/>
            <p14:sldId id="261"/>
            <p14:sldId id="262"/>
            <p14:sldId id="263"/>
            <p14:sldId id="264"/>
            <p14:sldId id="265"/>
            <p14:sldId id="266"/>
            <p14:sldId id="267"/>
            <p14:sldId id="268"/>
            <p14:sldId id="269"/>
            <p14:sldId id="270"/>
            <p14:sldId id="271"/>
            <p14:sldId id="273"/>
            <p14:sldId id="274"/>
            <p14:sldId id="275"/>
            <p14:sldId id="276"/>
            <p14:sldId id="277"/>
            <p14:sldId id="278"/>
            <p14:sldId id="279"/>
            <p14:sldId id="280"/>
            <p14:sldId id="281"/>
            <p14:sldId id="282"/>
            <p14:sldId id="28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B500"/>
    <a:srgbClr val="F2D8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32" autoAdjust="0"/>
    <p:restoredTop sz="94660"/>
  </p:normalViewPr>
  <p:slideViewPr>
    <p:cSldViewPr snapToGrid="0">
      <p:cViewPr>
        <p:scale>
          <a:sx n="33" d="100"/>
          <a:sy n="33" d="100"/>
        </p:scale>
        <p:origin x="576" y="16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1D7C0D5-845F-40E9-8912-B490218266DA}" type="datetimeFigureOut">
              <a:rPr lang="en-IN" smtClean="0"/>
              <a:t>15-02-2026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0908699-A2DF-4DC5-A059-C9C2740DF910}" type="slidenum">
              <a:rPr lang="en-IN" smtClean="0"/>
              <a:t>‹#›</a:t>
            </a:fld>
            <a:endParaRPr lang="en-IN"/>
          </a:p>
        </p:txBody>
      </p:sp>
      <p:sp>
        <p:nvSpPr>
          <p:cNvPr id="9" name="Rectangle 8">
            <a:extLst>
              <a:ext uri="{FF2B5EF4-FFF2-40B4-BE49-F238E27FC236}">
                <a16:creationId xmlns:a16="http://schemas.microsoft.com/office/drawing/2014/main" id="{DC7780DF-FC57-F5F3-6ECE-A1217958E87C}"/>
              </a:ext>
            </a:extLst>
          </p:cNvPr>
          <p:cNvSpPr/>
          <p:nvPr/>
        </p:nvSpPr>
        <p:spPr>
          <a:xfrm>
            <a:off x="0" y="1"/>
            <a:ext cx="12192000" cy="627063"/>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11" name="TextBox 10">
            <a:extLst>
              <a:ext uri="{FF2B5EF4-FFF2-40B4-BE49-F238E27FC236}">
                <a16:creationId xmlns:a16="http://schemas.microsoft.com/office/drawing/2014/main" id="{62924F8F-C5C8-1D33-92F8-2CE39F09EA3B}"/>
              </a:ext>
            </a:extLst>
          </p:cNvPr>
          <p:cNvSpPr txBox="1"/>
          <p:nvPr/>
        </p:nvSpPr>
        <p:spPr>
          <a:xfrm>
            <a:off x="1405467" y="114510"/>
            <a:ext cx="9381067" cy="523220"/>
          </a:xfrm>
          <a:prstGeom prst="rect">
            <a:avLst/>
          </a:prstGeom>
          <a:noFill/>
        </p:spPr>
        <p:txBody>
          <a:bodyPr wrap="square">
            <a:spAutoFit/>
          </a:bodyPr>
          <a:lstStyle/>
          <a:p>
            <a:r>
              <a:rPr lang="hi-IN" sz="2800" b="1" dirty="0">
                <a:solidFill>
                  <a:schemeClr val="bg1"/>
                </a:solidFill>
              </a:rPr>
              <a:t>कक्षा 10वीं - जीव विज्ञान - </a:t>
            </a:r>
            <a:r>
              <a:rPr lang="hi-IN" sz="2800" b="1" dirty="0" err="1">
                <a:solidFill>
                  <a:schemeClr val="bg1"/>
                </a:solidFill>
              </a:rPr>
              <a:t>जैव</a:t>
            </a:r>
            <a:r>
              <a:rPr lang="hi-IN" sz="2800" b="1" dirty="0">
                <a:solidFill>
                  <a:schemeClr val="bg1"/>
                </a:solidFill>
              </a:rPr>
              <a:t> </a:t>
            </a:r>
            <a:r>
              <a:rPr lang="hi-IN" sz="2800" b="1" dirty="0" err="1">
                <a:solidFill>
                  <a:schemeClr val="bg1"/>
                </a:solidFill>
              </a:rPr>
              <a:t>प्रक्रम</a:t>
            </a:r>
            <a:r>
              <a:rPr lang="hi-IN" sz="2800" b="1" dirty="0">
                <a:solidFill>
                  <a:schemeClr val="bg1"/>
                </a:solidFill>
              </a:rPr>
              <a:t> (पाठ 5)</a:t>
            </a:r>
            <a:endParaRPr lang="en-IN" sz="2667" b="1" dirty="0">
              <a:solidFill>
                <a:schemeClr val="bg1"/>
              </a:solidFill>
            </a:endParaRPr>
          </a:p>
        </p:txBody>
      </p:sp>
    </p:spTree>
    <p:extLst>
      <p:ext uri="{BB962C8B-B14F-4D97-AF65-F5344CB8AC3E}">
        <p14:creationId xmlns:p14="http://schemas.microsoft.com/office/powerpoint/2010/main" val="1561845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D7C0D5-845F-40E9-8912-B490218266DA}" type="datetimeFigureOut">
              <a:rPr lang="en-IN" smtClean="0"/>
              <a:t>15-02-2026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0908699-A2DF-4DC5-A059-C9C2740DF910}" type="slidenum">
              <a:rPr lang="en-IN" smtClean="0"/>
              <a:t>‹#›</a:t>
            </a:fld>
            <a:endParaRPr lang="en-IN"/>
          </a:p>
        </p:txBody>
      </p:sp>
    </p:spTree>
    <p:extLst>
      <p:ext uri="{BB962C8B-B14F-4D97-AF65-F5344CB8AC3E}">
        <p14:creationId xmlns:p14="http://schemas.microsoft.com/office/powerpoint/2010/main" val="1326609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1D7C0D5-845F-40E9-8912-B490218266DA}" type="datetimeFigureOut">
              <a:rPr lang="en-IN" smtClean="0"/>
              <a:t>15-02-2026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0908699-A2DF-4DC5-A059-C9C2740DF910}" type="slidenum">
              <a:rPr lang="en-IN" smtClean="0"/>
              <a:t>‹#›</a:t>
            </a:fld>
            <a:endParaRPr lang="en-IN"/>
          </a:p>
        </p:txBody>
      </p:sp>
    </p:spTree>
    <p:extLst>
      <p:ext uri="{BB962C8B-B14F-4D97-AF65-F5344CB8AC3E}">
        <p14:creationId xmlns:p14="http://schemas.microsoft.com/office/powerpoint/2010/main" val="911472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1D7C0D5-845F-40E9-8912-B490218266DA}" type="datetimeFigureOut">
              <a:rPr lang="en-IN" smtClean="0"/>
              <a:t>15-02-2026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0908699-A2DF-4DC5-A059-C9C2740DF910}" type="slidenum">
              <a:rPr lang="en-IN" smtClean="0"/>
              <a:t>‹#›</a:t>
            </a:fld>
            <a:endParaRPr lang="en-IN"/>
          </a:p>
        </p:txBody>
      </p:sp>
    </p:spTree>
    <p:extLst>
      <p:ext uri="{BB962C8B-B14F-4D97-AF65-F5344CB8AC3E}">
        <p14:creationId xmlns:p14="http://schemas.microsoft.com/office/powerpoint/2010/main" val="2063169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1D7C0D5-845F-40E9-8912-B490218266DA}" type="datetimeFigureOut">
              <a:rPr lang="en-IN" smtClean="0"/>
              <a:t>15-02-2026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0908699-A2DF-4DC5-A059-C9C2740DF910}" type="slidenum">
              <a:rPr lang="en-IN" smtClean="0"/>
              <a:t>‹#›</a:t>
            </a:fld>
            <a:endParaRPr lang="en-IN"/>
          </a:p>
        </p:txBody>
      </p:sp>
    </p:spTree>
    <p:extLst>
      <p:ext uri="{BB962C8B-B14F-4D97-AF65-F5344CB8AC3E}">
        <p14:creationId xmlns:p14="http://schemas.microsoft.com/office/powerpoint/2010/main" val="4211004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1D7C0D5-845F-40E9-8912-B490218266DA}" type="datetimeFigureOut">
              <a:rPr lang="en-IN" smtClean="0"/>
              <a:t>15-02-2026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0908699-A2DF-4DC5-A059-C9C2740DF910}" type="slidenum">
              <a:rPr lang="en-IN" smtClean="0"/>
              <a:t>‹#›</a:t>
            </a:fld>
            <a:endParaRPr lang="en-IN"/>
          </a:p>
        </p:txBody>
      </p:sp>
    </p:spTree>
    <p:extLst>
      <p:ext uri="{BB962C8B-B14F-4D97-AF65-F5344CB8AC3E}">
        <p14:creationId xmlns:p14="http://schemas.microsoft.com/office/powerpoint/2010/main" val="4222256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D7C0D5-845F-40E9-8912-B490218266DA}" type="datetimeFigureOut">
              <a:rPr lang="en-IN" smtClean="0"/>
              <a:t>15-02-2026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0908699-A2DF-4DC5-A059-C9C2740DF910}" type="slidenum">
              <a:rPr lang="en-IN" smtClean="0"/>
              <a:t>‹#›</a:t>
            </a:fld>
            <a:endParaRPr lang="en-IN"/>
          </a:p>
        </p:txBody>
      </p:sp>
    </p:spTree>
    <p:extLst>
      <p:ext uri="{BB962C8B-B14F-4D97-AF65-F5344CB8AC3E}">
        <p14:creationId xmlns:p14="http://schemas.microsoft.com/office/powerpoint/2010/main" val="104848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1D7C0D5-845F-40E9-8912-B490218266DA}" type="datetimeFigureOut">
              <a:rPr lang="en-IN" smtClean="0"/>
              <a:t>15-02-2026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0908699-A2DF-4DC5-A059-C9C2740DF910}" type="slidenum">
              <a:rPr lang="en-IN" smtClean="0"/>
              <a:t>‹#›</a:t>
            </a:fld>
            <a:endParaRPr lang="en-IN"/>
          </a:p>
        </p:txBody>
      </p:sp>
    </p:spTree>
    <p:extLst>
      <p:ext uri="{BB962C8B-B14F-4D97-AF65-F5344CB8AC3E}">
        <p14:creationId xmlns:p14="http://schemas.microsoft.com/office/powerpoint/2010/main" val="2463299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1D7C0D5-845F-40E9-8912-B490218266DA}" type="datetimeFigureOut">
              <a:rPr lang="en-IN" smtClean="0"/>
              <a:t>15-02-2026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0908699-A2DF-4DC5-A059-C9C2740DF910}" type="slidenum">
              <a:rPr lang="en-IN" smtClean="0"/>
              <a:t>‹#›</a:t>
            </a:fld>
            <a:endParaRPr lang="en-IN"/>
          </a:p>
        </p:txBody>
      </p:sp>
    </p:spTree>
    <p:extLst>
      <p:ext uri="{BB962C8B-B14F-4D97-AF65-F5344CB8AC3E}">
        <p14:creationId xmlns:p14="http://schemas.microsoft.com/office/powerpoint/2010/main" val="1993898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D7C0D5-845F-40E9-8912-B490218266DA}" type="datetimeFigureOut">
              <a:rPr lang="en-IN" smtClean="0"/>
              <a:t>15-02-2026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0908699-A2DF-4DC5-A059-C9C2740DF910}" type="slidenum">
              <a:rPr lang="en-IN" smtClean="0"/>
              <a:t>‹#›</a:t>
            </a:fld>
            <a:endParaRPr lang="en-IN"/>
          </a:p>
        </p:txBody>
      </p:sp>
    </p:spTree>
    <p:extLst>
      <p:ext uri="{BB962C8B-B14F-4D97-AF65-F5344CB8AC3E}">
        <p14:creationId xmlns:p14="http://schemas.microsoft.com/office/powerpoint/2010/main" val="3620894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D7C0D5-845F-40E9-8912-B490218266DA}" type="datetimeFigureOut">
              <a:rPr lang="en-IN" smtClean="0"/>
              <a:t>15-02-2026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0908699-A2DF-4DC5-A059-C9C2740DF910}" type="slidenum">
              <a:rPr lang="en-IN" smtClean="0"/>
              <a:t>‹#›</a:t>
            </a:fld>
            <a:endParaRPr lang="en-IN"/>
          </a:p>
        </p:txBody>
      </p:sp>
    </p:spTree>
    <p:extLst>
      <p:ext uri="{BB962C8B-B14F-4D97-AF65-F5344CB8AC3E}">
        <p14:creationId xmlns:p14="http://schemas.microsoft.com/office/powerpoint/2010/main" val="2607666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D7C0D5-845F-40E9-8912-B490218266DA}" type="datetimeFigureOut">
              <a:rPr lang="en-IN" smtClean="0"/>
              <a:t>15-02-2026</a:t>
            </a:fld>
            <a:endParaRPr lang="en-IN"/>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908699-A2DF-4DC5-A059-C9C2740DF910}" type="slidenum">
              <a:rPr lang="en-IN" smtClean="0"/>
              <a:t>‹#›</a:t>
            </a:fld>
            <a:endParaRPr lang="en-IN"/>
          </a:p>
        </p:txBody>
      </p:sp>
    </p:spTree>
    <p:extLst>
      <p:ext uri="{BB962C8B-B14F-4D97-AF65-F5344CB8AC3E}">
        <p14:creationId xmlns:p14="http://schemas.microsoft.com/office/powerpoint/2010/main" val="3486261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5C159D7-E5BA-02CE-1F2B-39C830B78CEB}"/>
              </a:ext>
            </a:extLst>
          </p:cNvPr>
          <p:cNvSpPr txBox="1"/>
          <p:nvPr/>
        </p:nvSpPr>
        <p:spPr>
          <a:xfrm>
            <a:off x="928254" y="1653371"/>
            <a:ext cx="11180618" cy="4670509"/>
          </a:xfrm>
          <a:prstGeom prst="rect">
            <a:avLst/>
          </a:prstGeom>
          <a:noFill/>
        </p:spPr>
        <p:txBody>
          <a:bodyPr wrap="square">
            <a:spAutoFit/>
          </a:bodyPr>
          <a:lstStyle/>
          <a:p>
            <a:pPr marL="457200" indent="-457200">
              <a:lnSpc>
                <a:spcPct val="150000"/>
              </a:lnSpc>
              <a:buFont typeface="Wingdings" panose="05000000000000000000" pitchFamily="2" charset="2"/>
              <a:buChar char="Ø"/>
            </a:pPr>
            <a:r>
              <a:rPr lang="hi-IN" sz="2000" b="1" dirty="0" err="1">
                <a:solidFill>
                  <a:srgbClr val="00B050"/>
                </a:solidFill>
              </a:rPr>
              <a:t>जैव</a:t>
            </a:r>
            <a:r>
              <a:rPr lang="hi-IN" sz="2000" b="1" dirty="0">
                <a:solidFill>
                  <a:srgbClr val="00B050"/>
                </a:solidFill>
              </a:rPr>
              <a:t> </a:t>
            </a:r>
            <a:r>
              <a:rPr lang="hi-IN" sz="2000" b="1" dirty="0" err="1">
                <a:solidFill>
                  <a:srgbClr val="00B050"/>
                </a:solidFill>
              </a:rPr>
              <a:t>प्रक्रम</a:t>
            </a:r>
            <a:r>
              <a:rPr lang="hi-IN" sz="2000" b="1" dirty="0">
                <a:solidFill>
                  <a:srgbClr val="00B050"/>
                </a:solidFill>
              </a:rPr>
              <a:t> क्या है?</a:t>
            </a:r>
            <a:endParaRPr lang="en-IN" sz="2000" b="1" dirty="0">
              <a:solidFill>
                <a:srgbClr val="00B050"/>
              </a:solidFill>
            </a:endParaRPr>
          </a:p>
          <a:p>
            <a:pPr marL="457200" indent="-457200">
              <a:lnSpc>
                <a:spcPct val="150000"/>
              </a:lnSpc>
              <a:buFont typeface="Wingdings" panose="05000000000000000000" pitchFamily="2" charset="2"/>
              <a:buChar char="Ø"/>
            </a:pPr>
            <a:r>
              <a:rPr lang="hi-IN" sz="2000" b="1" dirty="0">
                <a:solidFill>
                  <a:srgbClr val="00B050"/>
                </a:solidFill>
              </a:rPr>
              <a:t>पोषण</a:t>
            </a:r>
          </a:p>
          <a:p>
            <a:pPr lvl="2">
              <a:lnSpc>
                <a:spcPct val="150000"/>
              </a:lnSpc>
            </a:pPr>
            <a:r>
              <a:rPr lang="hi-IN" sz="2000" b="1" dirty="0"/>
              <a:t>• </a:t>
            </a:r>
            <a:r>
              <a:rPr lang="hi-IN" sz="2000" b="1" dirty="0" err="1"/>
              <a:t>स्वपोषी</a:t>
            </a:r>
            <a:r>
              <a:rPr lang="hi-IN" sz="2000" b="1" dirty="0"/>
              <a:t> पोषण</a:t>
            </a:r>
          </a:p>
          <a:p>
            <a:pPr lvl="2">
              <a:lnSpc>
                <a:spcPct val="150000"/>
              </a:lnSpc>
            </a:pPr>
            <a:r>
              <a:rPr lang="hi-IN" sz="2000" b="1" dirty="0"/>
              <a:t>• </a:t>
            </a:r>
            <a:r>
              <a:rPr lang="hi-IN" sz="2000" b="1" dirty="0" err="1"/>
              <a:t>विषमपोषी</a:t>
            </a:r>
            <a:r>
              <a:rPr lang="hi-IN" sz="2000" b="1" dirty="0"/>
              <a:t> पोषण</a:t>
            </a:r>
          </a:p>
          <a:p>
            <a:pPr lvl="2">
              <a:lnSpc>
                <a:spcPct val="150000"/>
              </a:lnSpc>
            </a:pPr>
            <a:r>
              <a:rPr lang="hi-IN" sz="2000" b="1" dirty="0"/>
              <a:t>• जीव अपना पोषण कैसे करते हैं?</a:t>
            </a:r>
          </a:p>
          <a:p>
            <a:pPr lvl="2">
              <a:lnSpc>
                <a:spcPct val="150000"/>
              </a:lnSpc>
            </a:pPr>
            <a:r>
              <a:rPr lang="hi-IN" sz="2000" b="1" dirty="0"/>
              <a:t>• मनुष्य में पोषण</a:t>
            </a:r>
          </a:p>
          <a:p>
            <a:pPr marL="457200" indent="-457200">
              <a:lnSpc>
                <a:spcPct val="150000"/>
              </a:lnSpc>
              <a:buFont typeface="Wingdings" panose="05000000000000000000" pitchFamily="2" charset="2"/>
              <a:buChar char="Ø"/>
            </a:pPr>
            <a:r>
              <a:rPr lang="hi-IN" sz="2000" b="1" dirty="0">
                <a:solidFill>
                  <a:srgbClr val="00B050"/>
                </a:solidFill>
              </a:rPr>
              <a:t>श्वसन</a:t>
            </a:r>
          </a:p>
          <a:p>
            <a:pPr marL="457200" indent="-457200">
              <a:lnSpc>
                <a:spcPct val="150000"/>
              </a:lnSpc>
              <a:buFont typeface="Wingdings" panose="05000000000000000000" pitchFamily="2" charset="2"/>
              <a:buChar char="Ø"/>
            </a:pPr>
            <a:r>
              <a:rPr lang="hi-IN" sz="2000" b="1" dirty="0">
                <a:solidFill>
                  <a:srgbClr val="00B050"/>
                </a:solidFill>
              </a:rPr>
              <a:t>वहन</a:t>
            </a:r>
          </a:p>
          <a:p>
            <a:pPr lvl="1">
              <a:lnSpc>
                <a:spcPct val="150000"/>
              </a:lnSpc>
            </a:pPr>
            <a:r>
              <a:rPr lang="en-IN" sz="2000" b="1" dirty="0"/>
              <a:t>	</a:t>
            </a:r>
            <a:r>
              <a:rPr lang="hi-IN" sz="2000" b="1" dirty="0"/>
              <a:t>• मानव में परिवहन</a:t>
            </a:r>
          </a:p>
          <a:p>
            <a:pPr lvl="1">
              <a:lnSpc>
                <a:spcPct val="150000"/>
              </a:lnSpc>
            </a:pPr>
            <a:r>
              <a:rPr lang="en-IN" sz="2000" b="1" dirty="0"/>
              <a:t>	</a:t>
            </a:r>
            <a:r>
              <a:rPr lang="hi-IN" sz="2000" b="1" dirty="0"/>
              <a:t>• </a:t>
            </a:r>
            <a:r>
              <a:rPr lang="hi-IN" sz="2000" b="1" dirty="0" err="1"/>
              <a:t>पादपों</a:t>
            </a:r>
            <a:r>
              <a:rPr lang="hi-IN" sz="2000" b="1" dirty="0"/>
              <a:t> में परिवहन</a:t>
            </a:r>
          </a:p>
        </p:txBody>
      </p:sp>
      <p:sp>
        <p:nvSpPr>
          <p:cNvPr id="3" name="TextBox 2">
            <a:extLst>
              <a:ext uri="{FF2B5EF4-FFF2-40B4-BE49-F238E27FC236}">
                <a16:creationId xmlns:a16="http://schemas.microsoft.com/office/drawing/2014/main" id="{DBCA1D06-7F43-0F8F-8BB9-FC97E9D82447}"/>
              </a:ext>
            </a:extLst>
          </p:cNvPr>
          <p:cNvSpPr txBox="1"/>
          <p:nvPr/>
        </p:nvSpPr>
        <p:spPr>
          <a:xfrm>
            <a:off x="928254" y="894685"/>
            <a:ext cx="6108700" cy="707886"/>
          </a:xfrm>
          <a:prstGeom prst="rect">
            <a:avLst/>
          </a:prstGeom>
          <a:noFill/>
        </p:spPr>
        <p:txBody>
          <a:bodyPr wrap="square">
            <a:spAutoFit/>
          </a:bodyPr>
          <a:lstStyle/>
          <a:p>
            <a:r>
              <a:rPr lang="hi-IN" sz="4000" b="1" u="sng" dirty="0">
                <a:solidFill>
                  <a:srgbClr val="EEB500"/>
                </a:solidFill>
              </a:rPr>
              <a:t>पाठ परिचय</a:t>
            </a:r>
          </a:p>
        </p:txBody>
      </p:sp>
    </p:spTree>
    <p:extLst>
      <p:ext uri="{BB962C8B-B14F-4D97-AF65-F5344CB8AC3E}">
        <p14:creationId xmlns:p14="http://schemas.microsoft.com/office/powerpoint/2010/main" val="1281851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CE6D1-B0D0-533C-D37E-4D3354769C8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698F1FB-C2FC-70F2-A65B-FE25550020E6}"/>
              </a:ext>
            </a:extLst>
          </p:cNvPr>
          <p:cNvSpPr txBox="1"/>
          <p:nvPr/>
        </p:nvSpPr>
        <p:spPr>
          <a:xfrm>
            <a:off x="928254" y="1653371"/>
            <a:ext cx="11180618" cy="3747180"/>
          </a:xfrm>
          <a:prstGeom prst="rect">
            <a:avLst/>
          </a:prstGeom>
          <a:noFill/>
        </p:spPr>
        <p:txBody>
          <a:bodyPr wrap="square">
            <a:spAutoFit/>
          </a:bodyPr>
          <a:lstStyle/>
          <a:p>
            <a:pPr marL="457200" indent="-457200">
              <a:lnSpc>
                <a:spcPct val="150000"/>
              </a:lnSpc>
              <a:buFont typeface="Wingdings" panose="05000000000000000000" pitchFamily="2" charset="2"/>
              <a:buChar char="Ø"/>
            </a:pPr>
            <a:r>
              <a:rPr lang="hi-IN" sz="2000" b="1" dirty="0">
                <a:solidFill>
                  <a:srgbClr val="00B050"/>
                </a:solidFill>
              </a:rPr>
              <a:t>उत्सर्जन</a:t>
            </a:r>
            <a:endParaRPr lang="en-IN" sz="2000" b="1" dirty="0">
              <a:solidFill>
                <a:srgbClr val="00B050"/>
              </a:solidFill>
            </a:endParaRPr>
          </a:p>
          <a:p>
            <a:pPr>
              <a:lnSpc>
                <a:spcPct val="150000"/>
              </a:lnSpc>
            </a:pPr>
            <a:r>
              <a:rPr lang="en-IN" sz="2000" b="1" dirty="0">
                <a:solidFill>
                  <a:srgbClr val="00B050"/>
                </a:solidFill>
              </a:rPr>
              <a:t>		</a:t>
            </a:r>
            <a:r>
              <a:rPr lang="hi-IN" sz="2000" b="1" dirty="0"/>
              <a:t>• मानव में उत्सर्जन</a:t>
            </a:r>
          </a:p>
          <a:p>
            <a:pPr>
              <a:lnSpc>
                <a:spcPct val="150000"/>
              </a:lnSpc>
            </a:pPr>
            <a:r>
              <a:rPr lang="en-IN" sz="2000" b="1" dirty="0"/>
              <a:t>		</a:t>
            </a:r>
            <a:r>
              <a:rPr lang="hi-IN" sz="2000" b="1" dirty="0"/>
              <a:t>• </a:t>
            </a:r>
            <a:r>
              <a:rPr lang="hi-IN" sz="2000" b="1" dirty="0" err="1"/>
              <a:t>पादपों</a:t>
            </a:r>
            <a:r>
              <a:rPr lang="hi-IN" sz="2000" b="1" dirty="0"/>
              <a:t> में उत्सर्जन</a:t>
            </a:r>
            <a:endParaRPr lang="hi-IN" sz="2000" b="1" dirty="0">
              <a:solidFill>
                <a:srgbClr val="00B050"/>
              </a:solidFill>
            </a:endParaRPr>
          </a:p>
          <a:p>
            <a:pPr marL="342900" indent="-342900">
              <a:lnSpc>
                <a:spcPct val="150000"/>
              </a:lnSpc>
              <a:buFont typeface="Wingdings" panose="05000000000000000000" pitchFamily="2" charset="2"/>
              <a:buChar char="Ø"/>
            </a:pPr>
            <a:r>
              <a:rPr lang="fr-FR" sz="2000" b="1" dirty="0">
                <a:solidFill>
                  <a:srgbClr val="00B050"/>
                </a:solidFill>
              </a:rPr>
              <a:t>NCERT Solutions</a:t>
            </a:r>
          </a:p>
          <a:p>
            <a:pPr marL="342900" indent="-342900">
              <a:lnSpc>
                <a:spcPct val="150000"/>
              </a:lnSpc>
              <a:buFont typeface="Wingdings" panose="05000000000000000000" pitchFamily="2" charset="2"/>
              <a:buChar char="Ø"/>
            </a:pPr>
            <a:r>
              <a:rPr lang="fr-FR" sz="2000" b="1" dirty="0">
                <a:solidFill>
                  <a:srgbClr val="00B050"/>
                </a:solidFill>
              </a:rPr>
              <a:t>Multiple </a:t>
            </a:r>
            <a:r>
              <a:rPr lang="fr-FR" sz="2000" b="1" dirty="0" err="1">
                <a:solidFill>
                  <a:srgbClr val="00B050"/>
                </a:solidFill>
              </a:rPr>
              <a:t>Choice</a:t>
            </a:r>
            <a:r>
              <a:rPr lang="fr-FR" sz="2000" b="1" dirty="0">
                <a:solidFill>
                  <a:srgbClr val="00B050"/>
                </a:solidFill>
              </a:rPr>
              <a:t> Questions</a:t>
            </a:r>
          </a:p>
          <a:p>
            <a:pPr marL="342900" indent="-342900">
              <a:lnSpc>
                <a:spcPct val="150000"/>
              </a:lnSpc>
              <a:buFont typeface="Wingdings" panose="05000000000000000000" pitchFamily="2" charset="2"/>
              <a:buChar char="Ø"/>
            </a:pPr>
            <a:r>
              <a:rPr lang="fr-FR" sz="2000" b="1" dirty="0">
                <a:solidFill>
                  <a:srgbClr val="00B050"/>
                </a:solidFill>
              </a:rPr>
              <a:t>Most Important Questions</a:t>
            </a:r>
          </a:p>
          <a:p>
            <a:pPr marL="342900" indent="-342900">
              <a:lnSpc>
                <a:spcPct val="150000"/>
              </a:lnSpc>
              <a:buFont typeface="Wingdings" panose="05000000000000000000" pitchFamily="2" charset="2"/>
              <a:buChar char="Ø"/>
            </a:pPr>
            <a:r>
              <a:rPr lang="fr-FR" sz="2000" b="1" dirty="0">
                <a:solidFill>
                  <a:srgbClr val="00B050"/>
                </a:solidFill>
              </a:rPr>
              <a:t>Complete </a:t>
            </a:r>
            <a:r>
              <a:rPr lang="fr-FR" sz="2000" b="1" dirty="0" err="1">
                <a:solidFill>
                  <a:srgbClr val="00B050"/>
                </a:solidFill>
              </a:rPr>
              <a:t>Chapter</a:t>
            </a:r>
            <a:r>
              <a:rPr lang="fr-FR" sz="2000" b="1" dirty="0">
                <a:solidFill>
                  <a:srgbClr val="00B050"/>
                </a:solidFill>
              </a:rPr>
              <a:t> </a:t>
            </a:r>
            <a:r>
              <a:rPr lang="fr-FR" sz="2000" b="1" dirty="0" err="1">
                <a:solidFill>
                  <a:srgbClr val="00B050"/>
                </a:solidFill>
              </a:rPr>
              <a:t>Revision</a:t>
            </a:r>
            <a:endParaRPr lang="fr-FR" sz="2000" b="1" dirty="0">
              <a:solidFill>
                <a:srgbClr val="00B050"/>
              </a:solidFill>
            </a:endParaRPr>
          </a:p>
          <a:p>
            <a:pPr>
              <a:lnSpc>
                <a:spcPct val="150000"/>
              </a:lnSpc>
            </a:pPr>
            <a:endParaRPr lang="hi-IN" sz="2000" b="1" dirty="0"/>
          </a:p>
        </p:txBody>
      </p:sp>
      <p:sp>
        <p:nvSpPr>
          <p:cNvPr id="3" name="TextBox 2">
            <a:extLst>
              <a:ext uri="{FF2B5EF4-FFF2-40B4-BE49-F238E27FC236}">
                <a16:creationId xmlns:a16="http://schemas.microsoft.com/office/drawing/2014/main" id="{67AA50FE-DE0C-7210-032B-9EACB1C0EB84}"/>
              </a:ext>
            </a:extLst>
          </p:cNvPr>
          <p:cNvSpPr txBox="1"/>
          <p:nvPr/>
        </p:nvSpPr>
        <p:spPr>
          <a:xfrm>
            <a:off x="928254" y="894685"/>
            <a:ext cx="6108700" cy="707886"/>
          </a:xfrm>
          <a:prstGeom prst="rect">
            <a:avLst/>
          </a:prstGeom>
          <a:noFill/>
        </p:spPr>
        <p:txBody>
          <a:bodyPr wrap="square">
            <a:spAutoFit/>
          </a:bodyPr>
          <a:lstStyle/>
          <a:p>
            <a:r>
              <a:rPr lang="hi-IN" sz="4000" b="1" u="sng" dirty="0">
                <a:solidFill>
                  <a:srgbClr val="EEB500"/>
                </a:solidFill>
              </a:rPr>
              <a:t>पाठ परिचय</a:t>
            </a:r>
          </a:p>
        </p:txBody>
      </p:sp>
    </p:spTree>
    <p:extLst>
      <p:ext uri="{BB962C8B-B14F-4D97-AF65-F5344CB8AC3E}">
        <p14:creationId xmlns:p14="http://schemas.microsoft.com/office/powerpoint/2010/main" val="1625837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3BA93-6512-0EC8-C6B5-A85A6D5DE48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7236477-5AF3-7845-5563-929F4F35B723}"/>
              </a:ext>
            </a:extLst>
          </p:cNvPr>
          <p:cNvSpPr txBox="1"/>
          <p:nvPr/>
        </p:nvSpPr>
        <p:spPr>
          <a:xfrm>
            <a:off x="928254" y="894685"/>
            <a:ext cx="6108700" cy="707886"/>
          </a:xfrm>
          <a:prstGeom prst="rect">
            <a:avLst/>
          </a:prstGeom>
          <a:noFill/>
        </p:spPr>
        <p:txBody>
          <a:bodyPr wrap="square">
            <a:spAutoFit/>
          </a:bodyPr>
          <a:lstStyle/>
          <a:p>
            <a:r>
              <a:rPr lang="hi-IN" sz="4000" u="sng" dirty="0">
                <a:solidFill>
                  <a:srgbClr val="EEB500"/>
                </a:solidFill>
              </a:rPr>
              <a:t>परिचय</a:t>
            </a:r>
            <a:r>
              <a:rPr lang="en-IN" sz="4000" u="sng" dirty="0">
                <a:solidFill>
                  <a:srgbClr val="EEB500"/>
                </a:solidFill>
              </a:rPr>
              <a:t> </a:t>
            </a:r>
            <a:r>
              <a:rPr lang="en-IN" sz="4000" b="1" u="sng" dirty="0">
                <a:solidFill>
                  <a:srgbClr val="EEB500"/>
                </a:solidFill>
              </a:rPr>
              <a:t>(Introduction)</a:t>
            </a:r>
            <a:endParaRPr lang="hi-IN" sz="4000" b="1" u="sng" dirty="0">
              <a:solidFill>
                <a:srgbClr val="EEB500"/>
              </a:solidFill>
            </a:endParaRPr>
          </a:p>
        </p:txBody>
      </p:sp>
      <p:sp>
        <p:nvSpPr>
          <p:cNvPr id="4" name="TextBox 3">
            <a:extLst>
              <a:ext uri="{FF2B5EF4-FFF2-40B4-BE49-F238E27FC236}">
                <a16:creationId xmlns:a16="http://schemas.microsoft.com/office/drawing/2014/main" id="{C8E24795-EFDD-4DAC-3C67-2390C3CD07FA}"/>
              </a:ext>
            </a:extLst>
          </p:cNvPr>
          <p:cNvSpPr txBox="1"/>
          <p:nvPr/>
        </p:nvSpPr>
        <p:spPr>
          <a:xfrm>
            <a:off x="928254" y="1602571"/>
            <a:ext cx="7415646" cy="4208844"/>
          </a:xfrm>
          <a:prstGeom prst="rect">
            <a:avLst/>
          </a:prstGeom>
          <a:noFill/>
        </p:spPr>
        <p:txBody>
          <a:bodyPr wrap="square">
            <a:spAutoFit/>
          </a:bodyPr>
          <a:lstStyle/>
          <a:p>
            <a:pPr marL="285750" indent="-285750">
              <a:lnSpc>
                <a:spcPct val="150000"/>
              </a:lnSpc>
              <a:buFont typeface="Arial" panose="020B0604020202020204" pitchFamily="34" charset="0"/>
              <a:buChar char="•"/>
            </a:pPr>
            <a:r>
              <a:rPr lang="hi-IN" sz="2000" b="1" dirty="0"/>
              <a:t>हम </a:t>
            </a:r>
            <a:r>
              <a:rPr lang="hi-IN" sz="2000" b="1" dirty="0" err="1"/>
              <a:t>जैव</a:t>
            </a:r>
            <a:r>
              <a:rPr lang="hi-IN" sz="2000" b="1" dirty="0"/>
              <a:t> (सजीव) तथा अजीव (निर्जीव) में कैसे अंतर स्पष्ट करते हैं?</a:t>
            </a:r>
          </a:p>
          <a:p>
            <a:pPr marL="285750" indent="-285750">
              <a:lnSpc>
                <a:spcPct val="150000"/>
              </a:lnSpc>
              <a:buFont typeface="Arial" panose="020B0604020202020204" pitchFamily="34" charset="0"/>
              <a:buChar char="•"/>
            </a:pPr>
            <a:r>
              <a:rPr lang="hi-IN" sz="2000" b="1" dirty="0"/>
              <a:t>यदि हम कुत्ते को दौड़ते हुए देखते हैं या गाय को जुगाली करते हुए अथवा गली में एक इंसान को जोर से दौड़ते हुए देखते हैं तो हम समझ जाते हैं कि वे सजीव हैं।</a:t>
            </a:r>
          </a:p>
          <a:p>
            <a:pPr marL="285750" indent="-285750">
              <a:lnSpc>
                <a:spcPct val="150000"/>
              </a:lnSpc>
              <a:buFont typeface="Arial" panose="020B0604020202020204" pitchFamily="34" charset="0"/>
              <a:buChar char="•"/>
            </a:pPr>
            <a:r>
              <a:rPr lang="hi-IN" sz="2000" b="1" dirty="0"/>
              <a:t>यदि कुत्ता, गाय या इंसान सो रहे हों तो क्या हम यह मान लेंगे कि वे सजीव नहीं हैं?</a:t>
            </a:r>
          </a:p>
          <a:p>
            <a:pPr marL="285750" indent="-285750">
              <a:lnSpc>
                <a:spcPct val="150000"/>
              </a:lnSpc>
              <a:buFont typeface="Arial" panose="020B0604020202020204" pitchFamily="34" charset="0"/>
              <a:buChar char="•"/>
            </a:pPr>
            <a:r>
              <a:rPr lang="hi-IN" sz="2000" b="1" dirty="0"/>
              <a:t>हम उन्हें सांस लेते देखते हैं और जान लेते हैं कि वे सजीव हैं।</a:t>
            </a:r>
          </a:p>
          <a:p>
            <a:pPr marL="285750" indent="-285750">
              <a:lnSpc>
                <a:spcPct val="150000"/>
              </a:lnSpc>
              <a:buFont typeface="Arial" panose="020B0604020202020204" pitchFamily="34" charset="0"/>
              <a:buChar char="•"/>
            </a:pPr>
            <a:r>
              <a:rPr lang="hi-IN" sz="2000" b="1" dirty="0"/>
              <a:t>पौधों के बारे में हम कैसे जानेंगे कि वे सजीव हैं?</a:t>
            </a:r>
          </a:p>
        </p:txBody>
      </p:sp>
      <p:pic>
        <p:nvPicPr>
          <p:cNvPr id="1026" name="Picture 2" descr="Anatomy | MedlinePlus">
            <a:extLst>
              <a:ext uri="{FF2B5EF4-FFF2-40B4-BE49-F238E27FC236}">
                <a16:creationId xmlns:a16="http://schemas.microsoft.com/office/drawing/2014/main" id="{139D0A3E-3BEF-0589-7D13-9E40286AB9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7789" y="3429000"/>
            <a:ext cx="2331604" cy="29094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og Running GIF - Dog Running Coming - Discover &amp; Share GIFs">
            <a:extLst>
              <a:ext uri="{FF2B5EF4-FFF2-40B4-BE49-F238E27FC236}">
                <a16:creationId xmlns:a16="http://schemas.microsoft.com/office/drawing/2014/main" id="{825AF063-B406-2B01-4A6A-1678B49D12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40650" y="1248628"/>
            <a:ext cx="2654245" cy="1946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4238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17DE3-6B72-48FE-65C0-199844EBB5C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4AB6EAE-1CBC-F8BF-407C-EEF8D125A6CB}"/>
              </a:ext>
            </a:extLst>
          </p:cNvPr>
          <p:cNvSpPr txBox="1"/>
          <p:nvPr/>
        </p:nvSpPr>
        <p:spPr>
          <a:xfrm>
            <a:off x="928254" y="894685"/>
            <a:ext cx="6108700" cy="707886"/>
          </a:xfrm>
          <a:prstGeom prst="rect">
            <a:avLst/>
          </a:prstGeom>
          <a:noFill/>
        </p:spPr>
        <p:txBody>
          <a:bodyPr wrap="square">
            <a:spAutoFit/>
          </a:bodyPr>
          <a:lstStyle/>
          <a:p>
            <a:r>
              <a:rPr lang="hi-IN" sz="4000" u="sng" dirty="0">
                <a:solidFill>
                  <a:srgbClr val="EEB500"/>
                </a:solidFill>
              </a:rPr>
              <a:t>परिचय</a:t>
            </a:r>
            <a:r>
              <a:rPr lang="en-IN" sz="4000" u="sng" dirty="0">
                <a:solidFill>
                  <a:srgbClr val="EEB500"/>
                </a:solidFill>
              </a:rPr>
              <a:t> </a:t>
            </a:r>
            <a:r>
              <a:rPr lang="en-IN" sz="4000" b="1" u="sng" dirty="0">
                <a:solidFill>
                  <a:srgbClr val="EEB500"/>
                </a:solidFill>
              </a:rPr>
              <a:t>(Introduction)</a:t>
            </a:r>
            <a:endParaRPr lang="hi-IN" sz="4000" b="1" u="sng" dirty="0">
              <a:solidFill>
                <a:srgbClr val="EEB500"/>
              </a:solidFill>
            </a:endParaRPr>
          </a:p>
        </p:txBody>
      </p:sp>
      <p:sp>
        <p:nvSpPr>
          <p:cNvPr id="7" name="Rectangle 6">
            <a:extLst>
              <a:ext uri="{FF2B5EF4-FFF2-40B4-BE49-F238E27FC236}">
                <a16:creationId xmlns:a16="http://schemas.microsoft.com/office/drawing/2014/main" id="{F773FB5D-E740-60AC-E16F-95C071B60D06}"/>
              </a:ext>
            </a:extLst>
          </p:cNvPr>
          <p:cNvSpPr>
            <a:spLocks noChangeArrowheads="1"/>
          </p:cNvSpPr>
          <p:nvPr/>
        </p:nvSpPr>
        <p:spPr bwMode="auto">
          <a:xfrm>
            <a:off x="441486" y="1591638"/>
            <a:ext cx="8397714" cy="502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हममें से कुछ कहेंगे कि वे हरे दिखते हैं</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लेकिन उन पौधों के बारे में क्या कहेंगे जिनकी पत्तियाँ हरी न होकर अन्य रंग की होती हैं</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वे समय के साथ वृद्धि करते हैं</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अतः हम कह सकते हैं कि वे सजीव हैं।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दूसरे शब्दों में</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हम सजीव के सामान्य प्रमाण के तौर पर कुछ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गतियों</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पर विचार करते हैं।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ये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गतियाँ</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वृद्धि संबंधी या अन्य हो सकती हैं</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लेकिन वह पौधा भी सजीव है</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जिसमें वृद्धि परिलक्षित नहीं होती। </a:t>
            </a:r>
            <a:endParaRPr kumimoji="0" lang="en-US" altLang="en-US" sz="2400" b="1" i="0" u="none" strike="noStrike" cap="none" normalizeH="0" baseline="0" dirty="0">
              <a:ln>
                <a:noFill/>
              </a:ln>
              <a:solidFill>
                <a:schemeClr val="tx1"/>
              </a:solidFill>
              <a:effectLst/>
              <a:latin typeface="Arial" panose="020B0604020202020204" pitchFamily="34" charset="0"/>
            </a:endParaRPr>
          </a:p>
        </p:txBody>
      </p:sp>
      <p:pic>
        <p:nvPicPr>
          <p:cNvPr id="5123" name="Picture 3" descr="The Rain Rainy Day GIF - The Rain Rainy Day Leaves ...">
            <a:extLst>
              <a:ext uri="{FF2B5EF4-FFF2-40B4-BE49-F238E27FC236}">
                <a16:creationId xmlns:a16="http://schemas.microsoft.com/office/drawing/2014/main" id="{85B77440-59AC-3EF2-9D25-FC55C72527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6188" y="1356350"/>
            <a:ext cx="2645762" cy="176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0140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A9B43-A9F5-6C97-2C4F-2FEDBE40991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2134E68-435E-5875-AE19-71442ADBD0EA}"/>
              </a:ext>
            </a:extLst>
          </p:cNvPr>
          <p:cNvSpPr txBox="1"/>
          <p:nvPr/>
        </p:nvSpPr>
        <p:spPr>
          <a:xfrm>
            <a:off x="928254" y="894685"/>
            <a:ext cx="6108700" cy="707886"/>
          </a:xfrm>
          <a:prstGeom prst="rect">
            <a:avLst/>
          </a:prstGeom>
          <a:noFill/>
        </p:spPr>
        <p:txBody>
          <a:bodyPr wrap="square">
            <a:spAutoFit/>
          </a:bodyPr>
          <a:lstStyle/>
          <a:p>
            <a:r>
              <a:rPr lang="hi-IN" sz="4000" u="sng" dirty="0">
                <a:solidFill>
                  <a:srgbClr val="EEB500"/>
                </a:solidFill>
              </a:rPr>
              <a:t>परिचय</a:t>
            </a:r>
            <a:r>
              <a:rPr lang="en-IN" sz="4000" u="sng" dirty="0">
                <a:solidFill>
                  <a:srgbClr val="EEB500"/>
                </a:solidFill>
              </a:rPr>
              <a:t> </a:t>
            </a:r>
            <a:r>
              <a:rPr lang="en-IN" sz="4000" b="1" u="sng" dirty="0">
                <a:solidFill>
                  <a:srgbClr val="EEB500"/>
                </a:solidFill>
              </a:rPr>
              <a:t>(Introduction)</a:t>
            </a:r>
            <a:endParaRPr lang="hi-IN" sz="4000" b="1" u="sng" dirty="0">
              <a:solidFill>
                <a:srgbClr val="EEB500"/>
              </a:solidFill>
            </a:endParaRPr>
          </a:p>
        </p:txBody>
      </p:sp>
      <p:sp>
        <p:nvSpPr>
          <p:cNvPr id="4" name="Rectangle 2">
            <a:extLst>
              <a:ext uri="{FF2B5EF4-FFF2-40B4-BE49-F238E27FC236}">
                <a16:creationId xmlns:a16="http://schemas.microsoft.com/office/drawing/2014/main" id="{469BAF06-3491-2A4E-0736-81BBDA3E7E2D}"/>
              </a:ext>
            </a:extLst>
          </p:cNvPr>
          <p:cNvSpPr>
            <a:spLocks noChangeArrowheads="1"/>
          </p:cNvSpPr>
          <p:nvPr/>
        </p:nvSpPr>
        <p:spPr bwMode="auto">
          <a:xfrm>
            <a:off x="928254" y="1785373"/>
            <a:ext cx="10262752"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कुछ जंतु साँस तो लेते हैं</a:t>
            </a:r>
            <a:r>
              <a:rPr kumimoji="0" lang="en-US"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परंतु जिनमें गति स्पष्ट रूप से नहीं दिखाई देती है वे भी सजीव हैं। </a:t>
            </a:r>
            <a:endParaRPr kumimoji="0" lang="en-US" altLang="en-US" sz="2800" b="1" i="0" u="none" strike="noStrike" cap="none" normalizeH="0" baseline="0" dirty="0">
              <a:ln>
                <a:noFill/>
              </a:ln>
              <a:solidFill>
                <a:schemeClr val="tx1"/>
              </a:solidFill>
              <a:effectLst/>
              <a:latin typeface="Arial" panose="020B0604020202020204" pitchFamily="34" charset="0"/>
            </a:endParaRP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अतः दिखाई देने वाली गति जीवन के परिभाषित लक्षण के लिए पर्याप्त नहीं है। </a:t>
            </a:r>
            <a:endParaRPr kumimoji="0" lang="en-US" altLang="en-US" sz="2800" b="1" i="0" u="none" strike="noStrike" cap="none" normalizeH="0" baseline="0" dirty="0">
              <a:ln>
                <a:noFill/>
              </a:ln>
              <a:solidFill>
                <a:schemeClr val="tx1"/>
              </a:solidFill>
              <a:effectLst/>
              <a:latin typeface="Arial" panose="020B0604020202020204" pitchFamily="34" charset="0"/>
            </a:endParaRP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अति सूक्ष्म स्केल पर होने वाली </a:t>
            </a:r>
            <a:r>
              <a:rPr kumimoji="0" lang="hi-IN" altLang="en-US" sz="28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गतियाँ</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आँखों से दिखाई नहीं देती हैं</a:t>
            </a:r>
            <a:r>
              <a:rPr kumimoji="0" lang="en-US"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उदाहरण के लिए अणुओं की </a:t>
            </a:r>
            <a:r>
              <a:rPr kumimoji="0" lang="hi-IN" altLang="en-US" sz="28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गतियों</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a:t>
            </a:r>
            <a:endParaRPr kumimoji="0" lang="en-US" altLang="en-US" sz="28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22882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1227D-646D-D5FC-0E61-1ABF9205FCE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D5E657E-90D7-9CFD-CD84-225AED2F9635}"/>
              </a:ext>
            </a:extLst>
          </p:cNvPr>
          <p:cNvSpPr txBox="1"/>
          <p:nvPr/>
        </p:nvSpPr>
        <p:spPr>
          <a:xfrm>
            <a:off x="928254" y="894685"/>
            <a:ext cx="6108700" cy="707886"/>
          </a:xfrm>
          <a:prstGeom prst="rect">
            <a:avLst/>
          </a:prstGeom>
          <a:noFill/>
        </p:spPr>
        <p:txBody>
          <a:bodyPr wrap="square">
            <a:spAutoFit/>
          </a:bodyPr>
          <a:lstStyle/>
          <a:p>
            <a:r>
              <a:rPr lang="hi-IN" sz="4000" u="sng" dirty="0">
                <a:solidFill>
                  <a:srgbClr val="EEB500"/>
                </a:solidFill>
              </a:rPr>
              <a:t>परिचय</a:t>
            </a:r>
            <a:r>
              <a:rPr lang="en-IN" sz="4000" u="sng" dirty="0">
                <a:solidFill>
                  <a:srgbClr val="EEB500"/>
                </a:solidFill>
              </a:rPr>
              <a:t> </a:t>
            </a:r>
            <a:r>
              <a:rPr lang="en-IN" sz="4000" b="1" u="sng" dirty="0">
                <a:solidFill>
                  <a:srgbClr val="EEB500"/>
                </a:solidFill>
              </a:rPr>
              <a:t>(Introduction)</a:t>
            </a:r>
            <a:endParaRPr lang="hi-IN" sz="4000" b="1" u="sng" dirty="0">
              <a:solidFill>
                <a:srgbClr val="EEB500"/>
              </a:solidFill>
            </a:endParaRPr>
          </a:p>
        </p:txBody>
      </p:sp>
      <p:sp>
        <p:nvSpPr>
          <p:cNvPr id="2" name="Rectangle 1">
            <a:extLst>
              <a:ext uri="{FF2B5EF4-FFF2-40B4-BE49-F238E27FC236}">
                <a16:creationId xmlns:a16="http://schemas.microsoft.com/office/drawing/2014/main" id="{36EB418D-B511-9DA0-4015-500A5FF4A2C7}"/>
              </a:ext>
            </a:extLst>
          </p:cNvPr>
          <p:cNvSpPr>
            <a:spLocks noChangeArrowheads="1"/>
          </p:cNvSpPr>
          <p:nvPr/>
        </p:nvSpPr>
        <p:spPr bwMode="auto">
          <a:xfrm>
            <a:off x="928254" y="1093986"/>
            <a:ext cx="7696200" cy="6117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50000"/>
              </a:lnSpc>
              <a:spcBef>
                <a:spcPct val="0"/>
              </a:spcBef>
              <a:spcAft>
                <a:spcPct val="0"/>
              </a:spcAft>
              <a:buClrTx/>
              <a:buSzTx/>
              <a:tabLst/>
            </a:pP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वास्तव में विषाणु के अंदर आणविक गति </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जब तक वे किसी कोशिका को संक्रमित नहीं करते हैं</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नहीं होती है।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अतः इसी कारण यह विवाद बना हुआ है कि वे वास्तव में सजीव हैं या नहीं।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जीवन के लिए आणविक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गतियाँ</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क्यों आवश्यक हैं</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पूर्व कक्षाओं में हम यह देख चुके हैं कि सजीव की संरचना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सुसंगठित</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होती है</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उनमें ऊतक हो सकते हैं</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ऊतकों में कोशिकाएँ होती हैं</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कोशिकाओं में छोटे घटक होते हैं।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50000"/>
              </a:lnSpc>
              <a:spcBef>
                <a:spcPct val="0"/>
              </a:spcBef>
              <a:spcAft>
                <a:spcPct val="0"/>
              </a:spcAft>
              <a:buClrTx/>
              <a:buSzTx/>
              <a:tabLst/>
            </a:pPr>
            <a:endParaRPr kumimoji="0" lang="en-US" altLang="en-US" sz="2400" b="1" i="0" u="none" strike="noStrike" cap="none" normalizeH="0" baseline="0" dirty="0">
              <a:ln>
                <a:noFill/>
              </a:ln>
              <a:solidFill>
                <a:schemeClr val="tx1"/>
              </a:solidFill>
              <a:effectLst/>
              <a:latin typeface="Arial" panose="020B0604020202020204" pitchFamily="34" charset="0"/>
            </a:endParaRPr>
          </a:p>
        </p:txBody>
      </p:sp>
      <p:pic>
        <p:nvPicPr>
          <p:cNvPr id="3075" name="Picture 3" descr="Covid-19: entenda os motivos de preocupação com a variante ...">
            <a:extLst>
              <a:ext uri="{FF2B5EF4-FFF2-40B4-BE49-F238E27FC236}">
                <a16:creationId xmlns:a16="http://schemas.microsoft.com/office/drawing/2014/main" id="{DEC13A95-1070-CC0A-A30F-6EC6765F0E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48775" y="1248628"/>
            <a:ext cx="2600325" cy="1762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2369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91DF6-2D0C-F39D-00C2-D77941D829E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6179CEA-7D66-0B4A-92DB-D1ECA971B116}"/>
              </a:ext>
            </a:extLst>
          </p:cNvPr>
          <p:cNvSpPr txBox="1"/>
          <p:nvPr/>
        </p:nvSpPr>
        <p:spPr>
          <a:xfrm>
            <a:off x="928254" y="894685"/>
            <a:ext cx="6108700" cy="707886"/>
          </a:xfrm>
          <a:prstGeom prst="rect">
            <a:avLst/>
          </a:prstGeom>
          <a:noFill/>
        </p:spPr>
        <p:txBody>
          <a:bodyPr wrap="square">
            <a:spAutoFit/>
          </a:bodyPr>
          <a:lstStyle/>
          <a:p>
            <a:r>
              <a:rPr lang="hi-IN" sz="4000" u="sng" dirty="0">
                <a:solidFill>
                  <a:srgbClr val="EEB500"/>
                </a:solidFill>
              </a:rPr>
              <a:t>परिचय</a:t>
            </a:r>
            <a:r>
              <a:rPr lang="en-IN" sz="4000" u="sng" dirty="0">
                <a:solidFill>
                  <a:srgbClr val="EEB500"/>
                </a:solidFill>
              </a:rPr>
              <a:t> </a:t>
            </a:r>
            <a:r>
              <a:rPr lang="en-IN" sz="4000" b="1" u="sng" dirty="0">
                <a:solidFill>
                  <a:srgbClr val="EEB500"/>
                </a:solidFill>
              </a:rPr>
              <a:t>(Introduction)</a:t>
            </a:r>
            <a:endParaRPr lang="hi-IN" sz="4000" b="1" u="sng" dirty="0">
              <a:solidFill>
                <a:srgbClr val="EEB500"/>
              </a:solidFill>
            </a:endParaRPr>
          </a:p>
        </p:txBody>
      </p:sp>
      <p:sp>
        <p:nvSpPr>
          <p:cNvPr id="4" name="Rectangle 1">
            <a:extLst>
              <a:ext uri="{FF2B5EF4-FFF2-40B4-BE49-F238E27FC236}">
                <a16:creationId xmlns:a16="http://schemas.microsoft.com/office/drawing/2014/main" id="{8FCA6421-4BCA-DC87-6774-A56B094785D8}"/>
              </a:ext>
            </a:extLst>
          </p:cNvPr>
          <p:cNvSpPr>
            <a:spLocks noChangeArrowheads="1"/>
          </p:cNvSpPr>
          <p:nvPr/>
        </p:nvSpPr>
        <p:spPr bwMode="auto">
          <a:xfrm>
            <a:off x="928254" y="1602571"/>
            <a:ext cx="8977746" cy="39218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सजीव की यह संगठित एवं सुव्यवस्थित संरचना समय के साथ</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साथ पर्यावरण के प्रभाव के कारण विघटित होने लगती है।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यदि यह व्यवस्था टूटती है तो जीव और अधिक समय तक जीवित नहीं रह पाएगा।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अतः जीवों के शरीर को मरम्मत तथा अनुरक्षण की आवश्यकता होती है</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क्योंकि ये सभी संरचनाएँ अणुओं से बनी होती हैं।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अतः उन्हें अणुओं को लगातार गतिशील बनाए रखना चाहिए। </a:t>
            </a:r>
            <a:endParaRPr kumimoji="0" lang="en-US" altLang="en-US" sz="24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36448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90E4E-A0BC-2E43-33E0-C51CE33BF42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0E64400-4F9C-9454-4958-B8A908F29495}"/>
              </a:ext>
            </a:extLst>
          </p:cNvPr>
          <p:cNvSpPr txBox="1"/>
          <p:nvPr/>
        </p:nvSpPr>
        <p:spPr>
          <a:xfrm>
            <a:off x="928254" y="894685"/>
            <a:ext cx="6108700" cy="461665"/>
          </a:xfrm>
          <a:prstGeom prst="rect">
            <a:avLst/>
          </a:prstGeom>
          <a:noFill/>
        </p:spPr>
        <p:txBody>
          <a:bodyPr wrap="square">
            <a:spAutoFit/>
          </a:bodyPr>
          <a:lstStyle/>
          <a:p>
            <a:r>
              <a:rPr lang="en-US" sz="2400" b="1" u="sng" dirty="0" err="1">
                <a:solidFill>
                  <a:srgbClr val="EEB500"/>
                </a:solidFill>
              </a:rPr>
              <a:t>जैव</a:t>
            </a:r>
            <a:r>
              <a:rPr lang="en-US" sz="2400" b="1" u="sng" dirty="0">
                <a:solidFill>
                  <a:srgbClr val="EEB500"/>
                </a:solidFill>
              </a:rPr>
              <a:t> </a:t>
            </a:r>
            <a:r>
              <a:rPr lang="en-US" sz="2400" b="1" u="sng" dirty="0" err="1">
                <a:solidFill>
                  <a:srgbClr val="EEB500"/>
                </a:solidFill>
              </a:rPr>
              <a:t>प्रक्रम</a:t>
            </a:r>
            <a:r>
              <a:rPr lang="en-US" sz="2400" b="1" u="sng" dirty="0">
                <a:solidFill>
                  <a:srgbClr val="EEB500"/>
                </a:solidFill>
              </a:rPr>
              <a:t> </a:t>
            </a:r>
            <a:r>
              <a:rPr lang="en-US" sz="2400" b="1" u="sng" dirty="0" err="1">
                <a:solidFill>
                  <a:srgbClr val="EEB500"/>
                </a:solidFill>
              </a:rPr>
              <a:t>क्या</a:t>
            </a:r>
            <a:r>
              <a:rPr lang="en-US" sz="2400" b="1" u="sng" dirty="0">
                <a:solidFill>
                  <a:srgbClr val="EEB500"/>
                </a:solidFill>
              </a:rPr>
              <a:t> </a:t>
            </a:r>
            <a:r>
              <a:rPr lang="en-US" sz="2400" b="1" u="sng" dirty="0" err="1">
                <a:solidFill>
                  <a:srgbClr val="EEB500"/>
                </a:solidFill>
              </a:rPr>
              <a:t>है</a:t>
            </a:r>
            <a:r>
              <a:rPr lang="en-US" sz="2400" b="1" u="sng" dirty="0">
                <a:solidFill>
                  <a:srgbClr val="EEB500"/>
                </a:solidFill>
              </a:rPr>
              <a:t>? (What are Life Processes)</a:t>
            </a:r>
            <a:endParaRPr lang="hi-IN" sz="2400" b="1" u="sng" dirty="0">
              <a:solidFill>
                <a:srgbClr val="EEB500"/>
              </a:solidFill>
            </a:endParaRPr>
          </a:p>
        </p:txBody>
      </p:sp>
      <p:sp>
        <p:nvSpPr>
          <p:cNvPr id="2" name="Rectangle 1">
            <a:extLst>
              <a:ext uri="{FF2B5EF4-FFF2-40B4-BE49-F238E27FC236}">
                <a16:creationId xmlns:a16="http://schemas.microsoft.com/office/drawing/2014/main" id="{22733CE3-4BBE-4375-BCB5-5D4826D87316}"/>
              </a:ext>
            </a:extLst>
          </p:cNvPr>
          <p:cNvSpPr>
            <a:spLocks noChangeArrowheads="1"/>
          </p:cNvSpPr>
          <p:nvPr/>
        </p:nvSpPr>
        <p:spPr bwMode="auto">
          <a:xfrm>
            <a:off x="928254" y="1403284"/>
            <a:ext cx="9282546" cy="4560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Char char="•"/>
              <a:tabLst/>
            </a:pP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जीवों का अनुरक्षण कार्य निरंतर होना चाहिए। </a:t>
            </a:r>
            <a:endParaRPr kumimoji="0" lang="en-US" altLang="en-US" sz="2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यह उस समय भी चलता रहता है</a:t>
            </a:r>
            <a:r>
              <a:rPr kumimoji="0" lang="en-US"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जब वे कोई विशेष कार्य नहीं करते। </a:t>
            </a:r>
            <a:endParaRPr kumimoji="0" lang="en-US" altLang="en-US" sz="2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जब हम सो रहे हों अथवा कक्षा में बैठे हों</a:t>
            </a:r>
            <a:r>
              <a:rPr kumimoji="0" lang="en-US"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उस समय भी यह अनुरक्षण का काम चलता रहना चाहिए। </a:t>
            </a:r>
            <a:endParaRPr kumimoji="0" lang="en-US" altLang="en-US" sz="2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वे सभी </a:t>
            </a:r>
            <a:r>
              <a:rPr kumimoji="0" lang="hi-IN" altLang="en-US" sz="28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प्रक्रम</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जो सम्मिलित रूप से अनुरक्षण का कार्य करते हैं</a:t>
            </a:r>
            <a:r>
              <a:rPr kumimoji="0" lang="en-US"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800" b="1" i="0" u="none" strike="noStrike" cap="none" normalizeH="0" baseline="0" dirty="0" err="1">
                <a:ln>
                  <a:noFill/>
                </a:ln>
                <a:solidFill>
                  <a:schemeClr val="accent1">
                    <a:lumMod val="75000"/>
                  </a:schemeClr>
                </a:solidFill>
                <a:effectLst/>
                <a:latin typeface="Arial" panose="020B0604020202020204" pitchFamily="34" charset="0"/>
                <a:cs typeface="Mangal" panose="02040503050203030202" pitchFamily="18" charset="0"/>
              </a:rPr>
              <a:t>जैव</a:t>
            </a:r>
            <a:r>
              <a:rPr kumimoji="0" lang="hi-IN" altLang="en-US" sz="2800" b="1" i="0" u="none" strike="noStrike" cap="none" normalizeH="0" baseline="0" dirty="0">
                <a:ln>
                  <a:noFill/>
                </a:ln>
                <a:solidFill>
                  <a:schemeClr val="accent1">
                    <a:lumMod val="75000"/>
                  </a:schemeClr>
                </a:solidFill>
                <a:effectLst/>
                <a:latin typeface="Arial" panose="020B0604020202020204" pitchFamily="34" charset="0"/>
                <a:cs typeface="Mangal" panose="02040503050203030202" pitchFamily="18" charset="0"/>
              </a:rPr>
              <a:t> </a:t>
            </a:r>
            <a:r>
              <a:rPr kumimoji="0" lang="hi-IN" altLang="en-US" sz="2800" b="1" i="0" u="none" strike="noStrike" cap="none" normalizeH="0" baseline="0" dirty="0" err="1">
                <a:ln>
                  <a:noFill/>
                </a:ln>
                <a:solidFill>
                  <a:schemeClr val="accent1">
                    <a:lumMod val="75000"/>
                  </a:schemeClr>
                </a:solidFill>
                <a:effectLst/>
                <a:latin typeface="Arial" panose="020B0604020202020204" pitchFamily="34" charset="0"/>
                <a:cs typeface="Mangal" panose="02040503050203030202" pitchFamily="18" charset="0"/>
              </a:rPr>
              <a:t>प्रक्रम</a:t>
            </a:r>
            <a:r>
              <a:rPr kumimoji="0" lang="hi-IN" altLang="en-US" sz="2800" b="1" i="0" u="none" strike="noStrike" cap="none" normalizeH="0" baseline="0" dirty="0">
                <a:ln>
                  <a:noFill/>
                </a:ln>
                <a:solidFill>
                  <a:schemeClr val="accent1">
                    <a:lumMod val="75000"/>
                  </a:schemeClr>
                </a:solidFill>
                <a:effectLst/>
                <a:latin typeface="Arial" panose="020B0604020202020204" pitchFamily="34" charset="0"/>
                <a:cs typeface="Mangal" panose="02040503050203030202" pitchFamily="18" charset="0"/>
              </a:rPr>
              <a:t> </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कहलाते हैं।</a:t>
            </a:r>
            <a:endParaRPr kumimoji="0" lang="en-US" altLang="en-US" sz="28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074716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828C2-E3C9-D2DC-A881-BF39418C276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EF6041F-3E1E-BBE4-37C7-B9AF54095C3D}"/>
              </a:ext>
            </a:extLst>
          </p:cNvPr>
          <p:cNvSpPr txBox="1"/>
          <p:nvPr/>
        </p:nvSpPr>
        <p:spPr>
          <a:xfrm>
            <a:off x="928254" y="894685"/>
            <a:ext cx="6108700" cy="461665"/>
          </a:xfrm>
          <a:prstGeom prst="rect">
            <a:avLst/>
          </a:prstGeom>
          <a:noFill/>
        </p:spPr>
        <p:txBody>
          <a:bodyPr wrap="square">
            <a:spAutoFit/>
          </a:bodyPr>
          <a:lstStyle/>
          <a:p>
            <a:r>
              <a:rPr lang="en-US" sz="2400" b="1" u="sng" dirty="0" err="1">
                <a:solidFill>
                  <a:srgbClr val="EEB500"/>
                </a:solidFill>
              </a:rPr>
              <a:t>जैव</a:t>
            </a:r>
            <a:r>
              <a:rPr lang="en-US" sz="2400" b="1" u="sng" dirty="0">
                <a:solidFill>
                  <a:srgbClr val="EEB500"/>
                </a:solidFill>
              </a:rPr>
              <a:t> </a:t>
            </a:r>
            <a:r>
              <a:rPr lang="en-US" sz="2400" b="1" u="sng" dirty="0" err="1">
                <a:solidFill>
                  <a:srgbClr val="EEB500"/>
                </a:solidFill>
              </a:rPr>
              <a:t>प्रक्रम</a:t>
            </a:r>
            <a:r>
              <a:rPr lang="en-US" sz="2400" b="1" u="sng" dirty="0">
                <a:solidFill>
                  <a:srgbClr val="EEB500"/>
                </a:solidFill>
              </a:rPr>
              <a:t> </a:t>
            </a:r>
            <a:r>
              <a:rPr lang="en-US" sz="2400" b="1" u="sng" dirty="0" err="1">
                <a:solidFill>
                  <a:srgbClr val="EEB500"/>
                </a:solidFill>
              </a:rPr>
              <a:t>क्या</a:t>
            </a:r>
            <a:r>
              <a:rPr lang="en-US" sz="2400" b="1" u="sng" dirty="0">
                <a:solidFill>
                  <a:srgbClr val="EEB500"/>
                </a:solidFill>
              </a:rPr>
              <a:t> </a:t>
            </a:r>
            <a:r>
              <a:rPr lang="en-US" sz="2400" b="1" u="sng" dirty="0" err="1">
                <a:solidFill>
                  <a:srgbClr val="EEB500"/>
                </a:solidFill>
              </a:rPr>
              <a:t>है</a:t>
            </a:r>
            <a:r>
              <a:rPr lang="en-US" sz="2400" b="1" u="sng" dirty="0">
                <a:solidFill>
                  <a:srgbClr val="EEB500"/>
                </a:solidFill>
              </a:rPr>
              <a:t>? (What are Life Processes)</a:t>
            </a:r>
            <a:endParaRPr lang="hi-IN" sz="2400" b="1" u="sng" dirty="0">
              <a:solidFill>
                <a:srgbClr val="EEB500"/>
              </a:solidFill>
            </a:endParaRPr>
          </a:p>
        </p:txBody>
      </p:sp>
      <p:sp>
        <p:nvSpPr>
          <p:cNvPr id="5" name="Rectangle 2">
            <a:extLst>
              <a:ext uri="{FF2B5EF4-FFF2-40B4-BE49-F238E27FC236}">
                <a16:creationId xmlns:a16="http://schemas.microsoft.com/office/drawing/2014/main" id="{9E401CB9-9B46-50CC-1589-F62284462078}"/>
              </a:ext>
            </a:extLst>
          </p:cNvPr>
          <p:cNvSpPr>
            <a:spLocks noChangeArrowheads="1"/>
          </p:cNvSpPr>
          <p:nvPr/>
        </p:nvSpPr>
        <p:spPr bwMode="auto">
          <a:xfrm>
            <a:off x="890154" y="1268594"/>
            <a:ext cx="8253846" cy="5206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क्योंकि क्षति तथा टूट</a:t>
            </a:r>
            <a:r>
              <a:rPr kumimoji="0" lang="en-US"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फूट रोकने के लिए अनुरक्षण </a:t>
            </a:r>
            <a:r>
              <a:rPr kumimoji="0" lang="hi-IN" altLang="en-US" sz="28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प्रक्रम</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की आवश्यकता होती है। </a:t>
            </a:r>
            <a:endParaRPr kumimoji="0" lang="en-US" altLang="en-US" sz="2800" b="1" i="0" u="none" strike="noStrike" cap="none" normalizeH="0" baseline="0" dirty="0">
              <a:ln>
                <a:noFill/>
              </a:ln>
              <a:solidFill>
                <a:schemeClr val="tx1"/>
              </a:solidFill>
              <a:effectLst/>
              <a:latin typeface="Arial" panose="020B0604020202020204" pitchFamily="34" charset="0"/>
            </a:endParaRPr>
          </a:p>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अतः इसके लिए उन्हें ऊर्जा की आवश्यकता होगी। </a:t>
            </a:r>
            <a:endParaRPr kumimoji="0" lang="en-US" altLang="en-US" sz="2800" b="1" i="0" u="none" strike="noStrike" cap="none" normalizeH="0" baseline="0" dirty="0">
              <a:ln>
                <a:noFill/>
              </a:ln>
              <a:solidFill>
                <a:schemeClr val="tx1"/>
              </a:solidFill>
              <a:effectLst/>
              <a:latin typeface="Arial" panose="020B0604020202020204" pitchFamily="34" charset="0"/>
            </a:endParaRPr>
          </a:p>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यह ऊर्जा एकल जीव के शरीर के बाहर से आती है। </a:t>
            </a:r>
            <a:endParaRPr kumimoji="0" lang="en-US" altLang="en-US" sz="2800" b="1" i="0" u="none" strike="noStrike" cap="none" normalizeH="0" baseline="0" dirty="0">
              <a:ln>
                <a:noFill/>
              </a:ln>
              <a:solidFill>
                <a:schemeClr val="tx1"/>
              </a:solidFill>
              <a:effectLst/>
              <a:latin typeface="Arial" panose="020B0604020202020204" pitchFamily="34" charset="0"/>
            </a:endParaRPr>
          </a:p>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इसलिए ऊर्जा के स्रोत का बाहर से जीव के शरीर में स्थानांतरण के लिए कोई </a:t>
            </a:r>
            <a:r>
              <a:rPr kumimoji="0" lang="hi-IN" altLang="en-US" sz="28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प्रक्रम</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होना चाहिए। </a:t>
            </a:r>
            <a:endParaRPr kumimoji="0" lang="en-US" altLang="en-US" sz="2800" b="1" i="0" u="none" strike="noStrike" cap="none" normalizeH="0" baseline="0" dirty="0">
              <a:ln>
                <a:noFill/>
              </a:ln>
              <a:solidFill>
                <a:schemeClr val="tx1"/>
              </a:solidFill>
              <a:effectLst/>
              <a:latin typeface="Arial" panose="020B0604020202020204" pitchFamily="34" charset="0"/>
            </a:endParaRPr>
          </a:p>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इस ऊर्जा के स्रोत को हम भोजन तथा शरीर के अंदर लेने के </a:t>
            </a:r>
            <a:r>
              <a:rPr kumimoji="0" lang="hi-IN" altLang="en-US" sz="28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प्रक्रम</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को पोषण कहते हैं।</a:t>
            </a:r>
            <a:endParaRPr kumimoji="0" lang="en-US" altLang="en-US" sz="28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95528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4441A-A797-FDD8-7ADA-14F0833C18B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E899CF9-76B2-7DA7-0C37-C9D1A6376267}"/>
              </a:ext>
            </a:extLst>
          </p:cNvPr>
          <p:cNvSpPr txBox="1"/>
          <p:nvPr/>
        </p:nvSpPr>
        <p:spPr>
          <a:xfrm>
            <a:off x="928254" y="894685"/>
            <a:ext cx="6108700" cy="461665"/>
          </a:xfrm>
          <a:prstGeom prst="rect">
            <a:avLst/>
          </a:prstGeom>
          <a:noFill/>
        </p:spPr>
        <p:txBody>
          <a:bodyPr wrap="square">
            <a:spAutoFit/>
          </a:bodyPr>
          <a:lstStyle/>
          <a:p>
            <a:r>
              <a:rPr lang="en-US" sz="2400" b="1" u="sng" dirty="0" err="1">
                <a:solidFill>
                  <a:srgbClr val="EEB500"/>
                </a:solidFill>
              </a:rPr>
              <a:t>जैव</a:t>
            </a:r>
            <a:r>
              <a:rPr lang="en-US" sz="2400" b="1" u="sng" dirty="0">
                <a:solidFill>
                  <a:srgbClr val="EEB500"/>
                </a:solidFill>
              </a:rPr>
              <a:t> </a:t>
            </a:r>
            <a:r>
              <a:rPr lang="en-US" sz="2400" b="1" u="sng" dirty="0" err="1">
                <a:solidFill>
                  <a:srgbClr val="EEB500"/>
                </a:solidFill>
              </a:rPr>
              <a:t>प्रक्रम</a:t>
            </a:r>
            <a:r>
              <a:rPr lang="en-US" sz="2400" b="1" u="sng" dirty="0">
                <a:solidFill>
                  <a:srgbClr val="EEB500"/>
                </a:solidFill>
              </a:rPr>
              <a:t> </a:t>
            </a:r>
            <a:r>
              <a:rPr lang="en-US" sz="2400" b="1" u="sng" dirty="0" err="1">
                <a:solidFill>
                  <a:srgbClr val="EEB500"/>
                </a:solidFill>
              </a:rPr>
              <a:t>क्या</a:t>
            </a:r>
            <a:r>
              <a:rPr lang="en-US" sz="2400" b="1" u="sng" dirty="0">
                <a:solidFill>
                  <a:srgbClr val="EEB500"/>
                </a:solidFill>
              </a:rPr>
              <a:t> </a:t>
            </a:r>
            <a:r>
              <a:rPr lang="en-US" sz="2400" b="1" u="sng" dirty="0" err="1">
                <a:solidFill>
                  <a:srgbClr val="EEB500"/>
                </a:solidFill>
              </a:rPr>
              <a:t>है</a:t>
            </a:r>
            <a:r>
              <a:rPr lang="en-US" sz="2400" b="1" u="sng" dirty="0">
                <a:solidFill>
                  <a:srgbClr val="EEB500"/>
                </a:solidFill>
              </a:rPr>
              <a:t>? (What are Life Processes)</a:t>
            </a:r>
            <a:endParaRPr lang="hi-IN" sz="2400" b="1" u="sng" dirty="0">
              <a:solidFill>
                <a:srgbClr val="EEB500"/>
              </a:solidFill>
            </a:endParaRPr>
          </a:p>
        </p:txBody>
      </p:sp>
      <p:sp>
        <p:nvSpPr>
          <p:cNvPr id="2" name="Rectangle 1">
            <a:extLst>
              <a:ext uri="{FF2B5EF4-FFF2-40B4-BE49-F238E27FC236}">
                <a16:creationId xmlns:a16="http://schemas.microsoft.com/office/drawing/2014/main" id="{228F2243-4540-480F-4B06-5FA74F548338}"/>
              </a:ext>
            </a:extLst>
          </p:cNvPr>
          <p:cNvSpPr>
            <a:spLocks noChangeArrowheads="1"/>
          </p:cNvSpPr>
          <p:nvPr/>
        </p:nvSpPr>
        <p:spPr bwMode="auto">
          <a:xfrm>
            <a:off x="890153" y="1250208"/>
            <a:ext cx="10664537" cy="519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32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यदि जीव में शारीरिक वृद्धि होती है तो इसके लिए उसे बाहर से अतिरिक्त कच्ची सामग्री की भी आवश्यकता होगी</a:t>
            </a:r>
            <a:r>
              <a:rPr kumimoji="0" lang="en-US" altLang="en-US" sz="32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32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क्योंकि पृथ्वी पर जीवन कार्बन आधारित अणुओं पर निर्भर है। </a:t>
            </a:r>
            <a:endParaRPr kumimoji="0" lang="en-US" altLang="en-US" sz="3200" b="1" i="0" u="none" strike="noStrike" cap="none" normalizeH="0" baseline="0" dirty="0">
              <a:ln>
                <a:noFill/>
              </a:ln>
              <a:solidFill>
                <a:schemeClr val="tx1"/>
              </a:solidFill>
              <a:effectLst/>
              <a:latin typeface="Arial" panose="020B0604020202020204" pitchFamily="34" charset="0"/>
            </a:endParaRPr>
          </a:p>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32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अतः अधिकांश खाद्य पदार्थ भी कार्बन आधारित हैं। </a:t>
            </a:r>
            <a:endParaRPr kumimoji="0" lang="en-US" altLang="en-US" sz="3200" b="1" i="0" u="none" strike="noStrike" cap="none" normalizeH="0" baseline="0" dirty="0">
              <a:ln>
                <a:noFill/>
              </a:ln>
              <a:solidFill>
                <a:schemeClr val="tx1"/>
              </a:solidFill>
              <a:effectLst/>
              <a:latin typeface="Arial" panose="020B0604020202020204" pitchFamily="34" charset="0"/>
            </a:endParaRPr>
          </a:p>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32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इन कार्बन स्रोतों की जटिलता के अनुसार विविध जीव भिन्न प्रकार के पोषण </a:t>
            </a:r>
            <a:r>
              <a:rPr kumimoji="0" lang="hi-IN" altLang="en-US" sz="32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प्रक्रम</a:t>
            </a:r>
            <a:r>
              <a:rPr kumimoji="0" lang="hi-IN" altLang="en-US" sz="32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को प्रयुक्त करते हैं। </a:t>
            </a:r>
            <a:endParaRPr kumimoji="0" lang="en-US" altLang="en-US" sz="32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66329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B0302-2D43-CBE3-3983-90B1705E69C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0A28D5A-3A9C-C126-79F7-40EB4F971C30}"/>
              </a:ext>
            </a:extLst>
          </p:cNvPr>
          <p:cNvSpPr txBox="1"/>
          <p:nvPr/>
        </p:nvSpPr>
        <p:spPr>
          <a:xfrm>
            <a:off x="928254" y="894685"/>
            <a:ext cx="6108700" cy="461665"/>
          </a:xfrm>
          <a:prstGeom prst="rect">
            <a:avLst/>
          </a:prstGeom>
          <a:noFill/>
        </p:spPr>
        <p:txBody>
          <a:bodyPr wrap="square">
            <a:spAutoFit/>
          </a:bodyPr>
          <a:lstStyle/>
          <a:p>
            <a:r>
              <a:rPr lang="en-US" sz="2400" b="1" u="sng" dirty="0" err="1">
                <a:solidFill>
                  <a:srgbClr val="EEB500"/>
                </a:solidFill>
              </a:rPr>
              <a:t>जैव</a:t>
            </a:r>
            <a:r>
              <a:rPr lang="en-US" sz="2400" b="1" u="sng" dirty="0">
                <a:solidFill>
                  <a:srgbClr val="EEB500"/>
                </a:solidFill>
              </a:rPr>
              <a:t> </a:t>
            </a:r>
            <a:r>
              <a:rPr lang="en-US" sz="2400" b="1" u="sng" dirty="0" err="1">
                <a:solidFill>
                  <a:srgbClr val="EEB500"/>
                </a:solidFill>
              </a:rPr>
              <a:t>प्रक्रम</a:t>
            </a:r>
            <a:r>
              <a:rPr lang="en-US" sz="2400" b="1" u="sng" dirty="0">
                <a:solidFill>
                  <a:srgbClr val="EEB500"/>
                </a:solidFill>
              </a:rPr>
              <a:t> </a:t>
            </a:r>
            <a:r>
              <a:rPr lang="en-US" sz="2400" b="1" u="sng" dirty="0" err="1">
                <a:solidFill>
                  <a:srgbClr val="EEB500"/>
                </a:solidFill>
              </a:rPr>
              <a:t>क्या</a:t>
            </a:r>
            <a:r>
              <a:rPr lang="en-US" sz="2400" b="1" u="sng" dirty="0">
                <a:solidFill>
                  <a:srgbClr val="EEB500"/>
                </a:solidFill>
              </a:rPr>
              <a:t> </a:t>
            </a:r>
            <a:r>
              <a:rPr lang="en-US" sz="2400" b="1" u="sng" dirty="0" err="1">
                <a:solidFill>
                  <a:srgbClr val="EEB500"/>
                </a:solidFill>
              </a:rPr>
              <a:t>है</a:t>
            </a:r>
            <a:r>
              <a:rPr lang="en-US" sz="2400" b="1" u="sng" dirty="0">
                <a:solidFill>
                  <a:srgbClr val="EEB500"/>
                </a:solidFill>
              </a:rPr>
              <a:t>? (What are Life Processes)</a:t>
            </a:r>
            <a:endParaRPr lang="hi-IN" sz="2400" b="1" u="sng" dirty="0">
              <a:solidFill>
                <a:srgbClr val="EEB500"/>
              </a:solidFill>
            </a:endParaRPr>
          </a:p>
        </p:txBody>
      </p:sp>
      <p:sp>
        <p:nvSpPr>
          <p:cNvPr id="5" name="Rectangle 2">
            <a:extLst>
              <a:ext uri="{FF2B5EF4-FFF2-40B4-BE49-F238E27FC236}">
                <a16:creationId xmlns:a16="http://schemas.microsoft.com/office/drawing/2014/main" id="{AAACF2BD-FAF9-FEBC-CD6B-5E29C2E6916B}"/>
              </a:ext>
            </a:extLst>
          </p:cNvPr>
          <p:cNvSpPr>
            <a:spLocks noChangeArrowheads="1"/>
          </p:cNvSpPr>
          <p:nvPr/>
        </p:nvSpPr>
        <p:spPr bwMode="auto">
          <a:xfrm>
            <a:off x="928254" y="1356350"/>
            <a:ext cx="8373046" cy="4475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चूँकि</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पर्यावरण किसी एक जीव के नियंत्रण में नहीं है।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अतः ऊर्जा के ये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बाह्य</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स्रोत विविध प्रकार के हो सकते हैं।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शरीर के अंदर ऊर्जा के इन स्रोतों के विघटन या निर्माण की आवश्यकता होती है</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जिससे ये अंततः ऊर्जा के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एकसमान</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स्रोत में परिवर्तित हो जाने चाहिए।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यह विभिन्न आणविक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गतियों</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के लिए एवं विभिन्न जीव शरीर के अनुरक्षण तथा शरीर की वृद्धि के लिए आवश्यक अणुओं के निर्माण में उपयोगी है।</a:t>
            </a:r>
            <a:endParaRPr kumimoji="0" lang="en-US" altLang="en-US" sz="24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3251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B760D-4486-35E1-2860-2AB00996FDE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C6CDB3A-A7A5-8F19-F7E9-F32D791C8C76}"/>
              </a:ext>
            </a:extLst>
          </p:cNvPr>
          <p:cNvSpPr txBox="1"/>
          <p:nvPr/>
        </p:nvSpPr>
        <p:spPr>
          <a:xfrm>
            <a:off x="928253" y="894685"/>
            <a:ext cx="7883237" cy="523220"/>
          </a:xfrm>
          <a:prstGeom prst="rect">
            <a:avLst/>
          </a:prstGeom>
          <a:noFill/>
        </p:spPr>
        <p:txBody>
          <a:bodyPr wrap="square">
            <a:spAutoFit/>
          </a:bodyPr>
          <a:lstStyle/>
          <a:p>
            <a:r>
              <a:rPr lang="en-US" sz="2800" b="1" u="sng" dirty="0" err="1">
                <a:solidFill>
                  <a:srgbClr val="EEB500"/>
                </a:solidFill>
              </a:rPr>
              <a:t>जैव</a:t>
            </a:r>
            <a:r>
              <a:rPr lang="en-US" sz="2800" b="1" u="sng" dirty="0">
                <a:solidFill>
                  <a:srgbClr val="EEB500"/>
                </a:solidFill>
              </a:rPr>
              <a:t> </a:t>
            </a:r>
            <a:r>
              <a:rPr lang="en-US" sz="2800" b="1" u="sng" dirty="0" err="1">
                <a:solidFill>
                  <a:srgbClr val="EEB500"/>
                </a:solidFill>
              </a:rPr>
              <a:t>प्रक्रम</a:t>
            </a:r>
            <a:r>
              <a:rPr lang="en-US" sz="2800" b="1" u="sng" dirty="0">
                <a:solidFill>
                  <a:srgbClr val="EEB500"/>
                </a:solidFill>
              </a:rPr>
              <a:t> </a:t>
            </a:r>
            <a:r>
              <a:rPr lang="en-US" sz="2800" b="1" u="sng" dirty="0" err="1">
                <a:solidFill>
                  <a:srgbClr val="EEB500"/>
                </a:solidFill>
              </a:rPr>
              <a:t>क्या</a:t>
            </a:r>
            <a:r>
              <a:rPr lang="en-US" sz="2800" b="1" u="sng" dirty="0">
                <a:solidFill>
                  <a:srgbClr val="EEB500"/>
                </a:solidFill>
              </a:rPr>
              <a:t> </a:t>
            </a:r>
            <a:r>
              <a:rPr lang="en-US" sz="2800" b="1" u="sng" dirty="0" err="1">
                <a:solidFill>
                  <a:srgbClr val="EEB500"/>
                </a:solidFill>
              </a:rPr>
              <a:t>है</a:t>
            </a:r>
            <a:r>
              <a:rPr lang="en-US" sz="2800" b="1" u="sng" dirty="0">
                <a:solidFill>
                  <a:srgbClr val="EEB500"/>
                </a:solidFill>
              </a:rPr>
              <a:t>? (What are Life Processes)</a:t>
            </a:r>
            <a:endParaRPr lang="hi-IN" sz="2800" b="1" u="sng" dirty="0">
              <a:solidFill>
                <a:srgbClr val="EEB500"/>
              </a:solidFill>
            </a:endParaRPr>
          </a:p>
        </p:txBody>
      </p:sp>
      <p:sp>
        <p:nvSpPr>
          <p:cNvPr id="2" name="Rectangle 1">
            <a:extLst>
              <a:ext uri="{FF2B5EF4-FFF2-40B4-BE49-F238E27FC236}">
                <a16:creationId xmlns:a16="http://schemas.microsoft.com/office/drawing/2014/main" id="{7F4F29A0-1A37-AD1B-93CD-8300FECF5FEC}"/>
              </a:ext>
            </a:extLst>
          </p:cNvPr>
          <p:cNvSpPr>
            <a:spLocks noChangeArrowheads="1"/>
          </p:cNvSpPr>
          <p:nvPr/>
        </p:nvSpPr>
        <p:spPr bwMode="auto">
          <a:xfrm>
            <a:off x="928254" y="1450235"/>
            <a:ext cx="8672946" cy="502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इसके लिए शरीर के अंदर रासायनिक क्रियाओं की एक श्रृंखला की आवश्यकता है।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उपचयन</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अपचयन</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अभिक्रियाएँ</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अणुओं के विघटन की कुछ सामान्य रासायनिक युक्तियाँ हैं।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इसके लिए बहुत से जीव शरीर के बाहरी स्रोत से ऑक्सीजन प्रयुक्त करते हैं।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शरीर के बाहर से ऑक्सीजन को ग्रहण करना तथा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कोशिकीय</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आवश्यकता के अनुसार खाद्य स्रोत के विघटन में उसका उपयोग </a:t>
            </a:r>
            <a:r>
              <a:rPr kumimoji="0" lang="hi-IN" altLang="en-US" sz="2400" b="1" i="0" u="none" strike="noStrike" cap="none" normalizeH="0" baseline="0" dirty="0">
                <a:ln>
                  <a:noFill/>
                </a:ln>
                <a:solidFill>
                  <a:schemeClr val="accent1">
                    <a:lumMod val="75000"/>
                  </a:schemeClr>
                </a:solidFill>
                <a:effectLst/>
                <a:latin typeface="Arial" panose="020B0604020202020204" pitchFamily="34" charset="0"/>
                <a:cs typeface="Mangal" panose="02040503050203030202" pitchFamily="18" charset="0"/>
              </a:rPr>
              <a:t>श्वसन</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कहलाता है।</a:t>
            </a:r>
            <a:endParaRPr kumimoji="0" lang="en-US" altLang="en-US" sz="24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774583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D4F80-3846-0C70-96EA-DC7605D021D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33F3C6E-3E50-D055-3F69-4E4B17312195}"/>
              </a:ext>
            </a:extLst>
          </p:cNvPr>
          <p:cNvSpPr txBox="1"/>
          <p:nvPr/>
        </p:nvSpPr>
        <p:spPr>
          <a:xfrm>
            <a:off x="928253" y="894685"/>
            <a:ext cx="7883237" cy="523220"/>
          </a:xfrm>
          <a:prstGeom prst="rect">
            <a:avLst/>
          </a:prstGeom>
          <a:noFill/>
        </p:spPr>
        <p:txBody>
          <a:bodyPr wrap="square">
            <a:spAutoFit/>
          </a:bodyPr>
          <a:lstStyle/>
          <a:p>
            <a:r>
              <a:rPr lang="en-US" sz="2800" b="1" u="sng" dirty="0" err="1">
                <a:solidFill>
                  <a:srgbClr val="EEB500"/>
                </a:solidFill>
              </a:rPr>
              <a:t>जैव</a:t>
            </a:r>
            <a:r>
              <a:rPr lang="en-US" sz="2800" b="1" u="sng" dirty="0">
                <a:solidFill>
                  <a:srgbClr val="EEB500"/>
                </a:solidFill>
              </a:rPr>
              <a:t> </a:t>
            </a:r>
            <a:r>
              <a:rPr lang="en-US" sz="2800" b="1" u="sng" dirty="0" err="1">
                <a:solidFill>
                  <a:srgbClr val="EEB500"/>
                </a:solidFill>
              </a:rPr>
              <a:t>प्रक्रम</a:t>
            </a:r>
            <a:r>
              <a:rPr lang="en-US" sz="2800" b="1" u="sng" dirty="0">
                <a:solidFill>
                  <a:srgbClr val="EEB500"/>
                </a:solidFill>
              </a:rPr>
              <a:t> </a:t>
            </a:r>
            <a:r>
              <a:rPr lang="en-US" sz="2800" b="1" u="sng" dirty="0" err="1">
                <a:solidFill>
                  <a:srgbClr val="EEB500"/>
                </a:solidFill>
              </a:rPr>
              <a:t>क्या</a:t>
            </a:r>
            <a:r>
              <a:rPr lang="en-US" sz="2800" b="1" u="sng" dirty="0">
                <a:solidFill>
                  <a:srgbClr val="EEB500"/>
                </a:solidFill>
              </a:rPr>
              <a:t> </a:t>
            </a:r>
            <a:r>
              <a:rPr lang="en-US" sz="2800" b="1" u="sng" dirty="0" err="1">
                <a:solidFill>
                  <a:srgbClr val="EEB500"/>
                </a:solidFill>
              </a:rPr>
              <a:t>है</a:t>
            </a:r>
            <a:r>
              <a:rPr lang="en-US" sz="2800" b="1" u="sng" dirty="0">
                <a:solidFill>
                  <a:srgbClr val="EEB500"/>
                </a:solidFill>
              </a:rPr>
              <a:t>? (What are Life Processes)</a:t>
            </a:r>
            <a:endParaRPr lang="hi-IN" sz="2800" b="1" u="sng" dirty="0">
              <a:solidFill>
                <a:srgbClr val="EEB500"/>
              </a:solidFill>
            </a:endParaRPr>
          </a:p>
        </p:txBody>
      </p:sp>
      <p:sp>
        <p:nvSpPr>
          <p:cNvPr id="4" name="Rectangle 1">
            <a:extLst>
              <a:ext uri="{FF2B5EF4-FFF2-40B4-BE49-F238E27FC236}">
                <a16:creationId xmlns:a16="http://schemas.microsoft.com/office/drawing/2014/main" id="{DF6D882F-CA27-2FE4-C574-AC9C9ACA2A58}"/>
              </a:ext>
            </a:extLst>
          </p:cNvPr>
          <p:cNvSpPr>
            <a:spLocks noChangeArrowheads="1"/>
          </p:cNvSpPr>
          <p:nvPr/>
        </p:nvSpPr>
        <p:spPr bwMode="auto">
          <a:xfrm>
            <a:off x="928253" y="1316958"/>
            <a:ext cx="8901547" cy="4459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32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एक </a:t>
            </a:r>
            <a:r>
              <a:rPr kumimoji="0" lang="hi-IN" altLang="en-US" sz="32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एक</a:t>
            </a:r>
            <a:r>
              <a:rPr kumimoji="0" lang="en-US" altLang="en-US" sz="32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a:t>
            </a:r>
            <a:r>
              <a:rPr kumimoji="0" lang="hi-IN" altLang="en-US" sz="32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कोशिकीय</a:t>
            </a:r>
            <a:r>
              <a:rPr kumimoji="0" lang="hi-IN" altLang="en-US" sz="32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जीव की पूरी सतह पर्यावरण के संपर्क में रहती है। </a:t>
            </a:r>
            <a:endParaRPr kumimoji="0" lang="en-US" altLang="en-US" sz="3200" b="1" i="0" u="none" strike="noStrike" cap="none" normalizeH="0" baseline="0" dirty="0">
              <a:ln>
                <a:noFill/>
              </a:ln>
              <a:solidFill>
                <a:schemeClr val="tx1"/>
              </a:solidFill>
              <a:effectLst/>
              <a:latin typeface="Arial" panose="020B0604020202020204" pitchFamily="34" charset="0"/>
            </a:endParaRPr>
          </a:p>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32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अतः इन्हें भोजन ग्रहण करने के लिए</a:t>
            </a:r>
            <a:r>
              <a:rPr kumimoji="0" lang="en-US" altLang="en-US" sz="32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32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गैसों का आदान</a:t>
            </a:r>
            <a:r>
              <a:rPr kumimoji="0" lang="en-US" altLang="en-US" sz="32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a:t>
            </a:r>
            <a:r>
              <a:rPr kumimoji="0" lang="hi-IN" altLang="en-US" sz="32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प्रदान करने के लिए या </a:t>
            </a:r>
            <a:r>
              <a:rPr kumimoji="0" lang="hi-IN" altLang="en-US" sz="32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वर्ज्य</a:t>
            </a:r>
            <a:r>
              <a:rPr kumimoji="0" lang="hi-IN" altLang="en-US" sz="32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पदार्थ के निष्कासन के लिए किसी विशेष अंग की आवश्यकता नहीं होती है। </a:t>
            </a:r>
            <a:endParaRPr kumimoji="0" lang="en-US" altLang="en-US" sz="32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810993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6BFA3-5176-BAB8-F75C-5E3A69FE2AA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7DA13B3-29B6-86F9-3751-5C89B6FB103C}"/>
              </a:ext>
            </a:extLst>
          </p:cNvPr>
          <p:cNvSpPr txBox="1"/>
          <p:nvPr/>
        </p:nvSpPr>
        <p:spPr>
          <a:xfrm>
            <a:off x="928253" y="894685"/>
            <a:ext cx="7883237" cy="523220"/>
          </a:xfrm>
          <a:prstGeom prst="rect">
            <a:avLst/>
          </a:prstGeom>
          <a:noFill/>
        </p:spPr>
        <p:txBody>
          <a:bodyPr wrap="square">
            <a:spAutoFit/>
          </a:bodyPr>
          <a:lstStyle/>
          <a:p>
            <a:r>
              <a:rPr lang="en-US" sz="2800" b="1" u="sng" dirty="0" err="1">
                <a:solidFill>
                  <a:srgbClr val="EEB500"/>
                </a:solidFill>
              </a:rPr>
              <a:t>जैव</a:t>
            </a:r>
            <a:r>
              <a:rPr lang="en-US" sz="2800" b="1" u="sng" dirty="0">
                <a:solidFill>
                  <a:srgbClr val="EEB500"/>
                </a:solidFill>
              </a:rPr>
              <a:t> </a:t>
            </a:r>
            <a:r>
              <a:rPr lang="en-US" sz="2800" b="1" u="sng" dirty="0" err="1">
                <a:solidFill>
                  <a:srgbClr val="EEB500"/>
                </a:solidFill>
              </a:rPr>
              <a:t>प्रक्रम</a:t>
            </a:r>
            <a:r>
              <a:rPr lang="en-US" sz="2800" b="1" u="sng" dirty="0">
                <a:solidFill>
                  <a:srgbClr val="EEB500"/>
                </a:solidFill>
              </a:rPr>
              <a:t> </a:t>
            </a:r>
            <a:r>
              <a:rPr lang="en-US" sz="2800" b="1" u="sng" dirty="0" err="1">
                <a:solidFill>
                  <a:srgbClr val="EEB500"/>
                </a:solidFill>
              </a:rPr>
              <a:t>क्या</a:t>
            </a:r>
            <a:r>
              <a:rPr lang="en-US" sz="2800" b="1" u="sng" dirty="0">
                <a:solidFill>
                  <a:srgbClr val="EEB500"/>
                </a:solidFill>
              </a:rPr>
              <a:t> </a:t>
            </a:r>
            <a:r>
              <a:rPr lang="en-US" sz="2800" b="1" u="sng" dirty="0" err="1">
                <a:solidFill>
                  <a:srgbClr val="EEB500"/>
                </a:solidFill>
              </a:rPr>
              <a:t>है</a:t>
            </a:r>
            <a:r>
              <a:rPr lang="en-US" sz="2800" b="1" u="sng" dirty="0">
                <a:solidFill>
                  <a:srgbClr val="EEB500"/>
                </a:solidFill>
              </a:rPr>
              <a:t>? (What are Life Processes)</a:t>
            </a:r>
            <a:endParaRPr lang="hi-IN" sz="2800" b="1" u="sng" dirty="0">
              <a:solidFill>
                <a:srgbClr val="EEB500"/>
              </a:solidFill>
            </a:endParaRPr>
          </a:p>
        </p:txBody>
      </p:sp>
      <p:sp>
        <p:nvSpPr>
          <p:cNvPr id="2" name="Rectangle 1">
            <a:extLst>
              <a:ext uri="{FF2B5EF4-FFF2-40B4-BE49-F238E27FC236}">
                <a16:creationId xmlns:a16="http://schemas.microsoft.com/office/drawing/2014/main" id="{6F5E2396-A190-F015-76E0-D601ECAB2385}"/>
              </a:ext>
            </a:extLst>
          </p:cNvPr>
          <p:cNvSpPr>
            <a:spLocks noChangeArrowheads="1"/>
          </p:cNvSpPr>
          <p:nvPr/>
        </p:nvSpPr>
        <p:spPr bwMode="auto">
          <a:xfrm>
            <a:off x="928253" y="1623035"/>
            <a:ext cx="8132620" cy="502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बहुकोशिकीय</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जीवों में सभी कोशिकाएँ अपने आस</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पास के पर्यावरण के सीधे संपर्क में नहीं रह सकतीं।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अतः साधारण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विसरण</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सभी कोशिकाओं की आवश्यकताओं की पूर्ति नहीं कर सकता।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हम पहले भी देख चुके हैं कि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बहुकोशिकीय</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जीवों में विभिन्न कार्यों को करने के लिए भिन्न</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भिन्न अंग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विशिष्टीकृत</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हो जाते हैं।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हम इन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विशिष्टीकृत</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ऊतकों से तथा जीव के शरीर में उनके संगठन से परिचित हैं।</a:t>
            </a:r>
            <a:endParaRPr kumimoji="0" lang="en-US" altLang="en-US" sz="24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218165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559AA-15F9-4614-AB73-24DA0D0B7CC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C202B00-E3BD-DFCB-7ADF-1B29517AB75D}"/>
              </a:ext>
            </a:extLst>
          </p:cNvPr>
          <p:cNvSpPr txBox="1"/>
          <p:nvPr/>
        </p:nvSpPr>
        <p:spPr>
          <a:xfrm>
            <a:off x="928253" y="894685"/>
            <a:ext cx="7883237" cy="523220"/>
          </a:xfrm>
          <a:prstGeom prst="rect">
            <a:avLst/>
          </a:prstGeom>
          <a:noFill/>
        </p:spPr>
        <p:txBody>
          <a:bodyPr wrap="square">
            <a:spAutoFit/>
          </a:bodyPr>
          <a:lstStyle/>
          <a:p>
            <a:r>
              <a:rPr lang="en-US" sz="2800" b="1" u="sng" dirty="0" err="1">
                <a:solidFill>
                  <a:srgbClr val="EEB500"/>
                </a:solidFill>
              </a:rPr>
              <a:t>जैव</a:t>
            </a:r>
            <a:r>
              <a:rPr lang="en-US" sz="2800" b="1" u="sng" dirty="0">
                <a:solidFill>
                  <a:srgbClr val="EEB500"/>
                </a:solidFill>
              </a:rPr>
              <a:t> </a:t>
            </a:r>
            <a:r>
              <a:rPr lang="en-US" sz="2800" b="1" u="sng" dirty="0" err="1">
                <a:solidFill>
                  <a:srgbClr val="EEB500"/>
                </a:solidFill>
              </a:rPr>
              <a:t>प्रक्रम</a:t>
            </a:r>
            <a:r>
              <a:rPr lang="en-US" sz="2800" b="1" u="sng" dirty="0">
                <a:solidFill>
                  <a:srgbClr val="EEB500"/>
                </a:solidFill>
              </a:rPr>
              <a:t> </a:t>
            </a:r>
            <a:r>
              <a:rPr lang="en-US" sz="2800" b="1" u="sng" dirty="0" err="1">
                <a:solidFill>
                  <a:srgbClr val="EEB500"/>
                </a:solidFill>
              </a:rPr>
              <a:t>क्या</a:t>
            </a:r>
            <a:r>
              <a:rPr lang="en-US" sz="2800" b="1" u="sng" dirty="0">
                <a:solidFill>
                  <a:srgbClr val="EEB500"/>
                </a:solidFill>
              </a:rPr>
              <a:t> </a:t>
            </a:r>
            <a:r>
              <a:rPr lang="en-US" sz="2800" b="1" u="sng" dirty="0" err="1">
                <a:solidFill>
                  <a:srgbClr val="EEB500"/>
                </a:solidFill>
              </a:rPr>
              <a:t>है</a:t>
            </a:r>
            <a:r>
              <a:rPr lang="en-US" sz="2800" b="1" u="sng" dirty="0">
                <a:solidFill>
                  <a:srgbClr val="EEB500"/>
                </a:solidFill>
              </a:rPr>
              <a:t>? (What are Life Processes)</a:t>
            </a:r>
            <a:endParaRPr lang="hi-IN" sz="2800" b="1" u="sng" dirty="0">
              <a:solidFill>
                <a:srgbClr val="EEB500"/>
              </a:solidFill>
            </a:endParaRPr>
          </a:p>
        </p:txBody>
      </p:sp>
      <p:sp>
        <p:nvSpPr>
          <p:cNvPr id="4" name="Rectangle 1">
            <a:extLst>
              <a:ext uri="{FF2B5EF4-FFF2-40B4-BE49-F238E27FC236}">
                <a16:creationId xmlns:a16="http://schemas.microsoft.com/office/drawing/2014/main" id="{356AB3D5-692E-8185-366A-F1406BF356C3}"/>
              </a:ext>
            </a:extLst>
          </p:cNvPr>
          <p:cNvSpPr>
            <a:spLocks noChangeArrowheads="1"/>
          </p:cNvSpPr>
          <p:nvPr/>
        </p:nvSpPr>
        <p:spPr bwMode="auto">
          <a:xfrm>
            <a:off x="928252" y="1356805"/>
            <a:ext cx="10751129" cy="4560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अतः इसमें कोई आश्चर्य नहीं है कि भोजन तथा ऑक्सीजन का अंतर्ग्रहण भी </a:t>
            </a:r>
            <a:r>
              <a:rPr kumimoji="0" lang="hi-IN" altLang="en-US" sz="28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विशिष्टीकृत</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ऊतकों का कार्य है</a:t>
            </a:r>
            <a:r>
              <a:rPr kumimoji="0" lang="en-US"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परंतु इससे एक समस्या पैदा होती है। </a:t>
            </a:r>
            <a:endParaRPr kumimoji="0" lang="en-US" altLang="en-US" sz="2800" b="1" i="0" u="none" strike="noStrike" cap="none" normalizeH="0" baseline="0" dirty="0">
              <a:ln>
                <a:noFill/>
              </a:ln>
              <a:solidFill>
                <a:schemeClr val="tx1"/>
              </a:solidFill>
              <a:effectLst/>
              <a:latin typeface="Arial" panose="020B0604020202020204" pitchFamily="34" charset="0"/>
            </a:endParaRPr>
          </a:p>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यद्यपि भोजन एवं ऑक्सीजन का अंतर्ग्रहण कुछ विशिष्ट अंगों द्वारा ही होता है</a:t>
            </a:r>
            <a:r>
              <a:rPr kumimoji="0" lang="en-US"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परंतु शरीर के सभी भागों को इनकी आवश्यकता होती है। </a:t>
            </a:r>
            <a:endParaRPr kumimoji="0" lang="en-US" altLang="en-US" sz="2800" b="1" i="0" u="none" strike="noStrike" cap="none" normalizeH="0" baseline="0" dirty="0">
              <a:ln>
                <a:noFill/>
              </a:ln>
              <a:solidFill>
                <a:schemeClr val="tx1"/>
              </a:solidFill>
              <a:effectLst/>
              <a:latin typeface="Arial" panose="020B0604020202020204" pitchFamily="34" charset="0"/>
            </a:endParaRPr>
          </a:p>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इस स्थिति में भोजन एवं ऑक्सीजन को एक स्थान से दूसरे स्थान तक ले जाने के लिए वहन</a:t>
            </a:r>
            <a:r>
              <a:rPr kumimoji="0" lang="en-US"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तंत्र की आवश्यकता होती है।</a:t>
            </a:r>
            <a:endParaRPr kumimoji="0" lang="en-US" altLang="en-US" sz="28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5239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0AB3-608B-A372-3969-CF6A3AFF518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7BDE096-519B-7DC7-BABB-563EC4B746AC}"/>
              </a:ext>
            </a:extLst>
          </p:cNvPr>
          <p:cNvSpPr txBox="1"/>
          <p:nvPr/>
        </p:nvSpPr>
        <p:spPr>
          <a:xfrm>
            <a:off x="928253" y="894685"/>
            <a:ext cx="7883237" cy="523220"/>
          </a:xfrm>
          <a:prstGeom prst="rect">
            <a:avLst/>
          </a:prstGeom>
          <a:noFill/>
        </p:spPr>
        <p:txBody>
          <a:bodyPr wrap="square">
            <a:spAutoFit/>
          </a:bodyPr>
          <a:lstStyle/>
          <a:p>
            <a:r>
              <a:rPr lang="en-US" sz="2800" b="1" u="sng" dirty="0" err="1">
                <a:solidFill>
                  <a:srgbClr val="EEB500"/>
                </a:solidFill>
              </a:rPr>
              <a:t>जैव</a:t>
            </a:r>
            <a:r>
              <a:rPr lang="en-US" sz="2800" b="1" u="sng" dirty="0">
                <a:solidFill>
                  <a:srgbClr val="EEB500"/>
                </a:solidFill>
              </a:rPr>
              <a:t> </a:t>
            </a:r>
            <a:r>
              <a:rPr lang="en-US" sz="2800" b="1" u="sng" dirty="0" err="1">
                <a:solidFill>
                  <a:srgbClr val="EEB500"/>
                </a:solidFill>
              </a:rPr>
              <a:t>प्रक्रम</a:t>
            </a:r>
            <a:r>
              <a:rPr lang="en-US" sz="2800" b="1" u="sng" dirty="0">
                <a:solidFill>
                  <a:srgbClr val="EEB500"/>
                </a:solidFill>
              </a:rPr>
              <a:t> </a:t>
            </a:r>
            <a:r>
              <a:rPr lang="en-US" sz="2800" b="1" u="sng" dirty="0" err="1">
                <a:solidFill>
                  <a:srgbClr val="EEB500"/>
                </a:solidFill>
              </a:rPr>
              <a:t>क्या</a:t>
            </a:r>
            <a:r>
              <a:rPr lang="en-US" sz="2800" b="1" u="sng" dirty="0">
                <a:solidFill>
                  <a:srgbClr val="EEB500"/>
                </a:solidFill>
              </a:rPr>
              <a:t> </a:t>
            </a:r>
            <a:r>
              <a:rPr lang="en-US" sz="2800" b="1" u="sng" dirty="0" err="1">
                <a:solidFill>
                  <a:srgbClr val="EEB500"/>
                </a:solidFill>
              </a:rPr>
              <a:t>है</a:t>
            </a:r>
            <a:r>
              <a:rPr lang="en-US" sz="2800" b="1" u="sng" dirty="0">
                <a:solidFill>
                  <a:srgbClr val="EEB500"/>
                </a:solidFill>
              </a:rPr>
              <a:t>? (What are Life Processes)</a:t>
            </a:r>
            <a:endParaRPr lang="hi-IN" sz="2800" b="1" u="sng" dirty="0">
              <a:solidFill>
                <a:srgbClr val="EEB500"/>
              </a:solidFill>
            </a:endParaRPr>
          </a:p>
        </p:txBody>
      </p:sp>
      <p:sp>
        <p:nvSpPr>
          <p:cNvPr id="2" name="Rectangle 1">
            <a:extLst>
              <a:ext uri="{FF2B5EF4-FFF2-40B4-BE49-F238E27FC236}">
                <a16:creationId xmlns:a16="http://schemas.microsoft.com/office/drawing/2014/main" id="{9C05FF61-1538-9762-A439-0FEBD20B2A6B}"/>
              </a:ext>
            </a:extLst>
          </p:cNvPr>
          <p:cNvSpPr>
            <a:spLocks noChangeArrowheads="1"/>
          </p:cNvSpPr>
          <p:nvPr/>
        </p:nvSpPr>
        <p:spPr bwMode="auto">
          <a:xfrm>
            <a:off x="928253" y="1445136"/>
            <a:ext cx="10875820" cy="502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जब रासायनिक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अभिक्रियाओं</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में कार्बन स्रोत तथा ऑक्सीजन का उपयोग ऊर्जा प्राप्ति के लिए होता है</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तब ऐसे उपोत्पाद भी बनते हैं</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जो शरीर की कोशिकाओं के लिए न केवल अनुपयोगी होते हैं</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बल्कि वे हानिकारक भी हो सकते हैं।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इन अपशिष्ट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उपोत्पादों</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को शरीर से बाहर निकालना अति आवश्यक होता है। इस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प्रक्रम</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को हम उत्सर्जन कहते हैं।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यदि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बहुकोशिकीय</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जीवों में शरीर अभिकल्पना के मूल नियमों का पालन किया जाता है तो उत्सर्जन के लिए विशिष्ट ऊतक विकसित हो जाएगा।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इसका अर्थ है कि परिवहन तंत्र की आवश्यकता अपशिष्ट पदार्थों को कोशिका से इस उत्सर्जन ऊतक तक पहुँचाने की होगी।</a:t>
            </a:r>
            <a:endParaRPr kumimoji="0" lang="en-US" altLang="en-US" sz="24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965552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A58BB-B561-1D72-7630-33D4B4600C42}"/>
            </a:ext>
          </a:extLst>
        </p:cNvPr>
        <p:cNvGrpSpPr/>
        <p:nvPr/>
      </p:nvGrpSpPr>
      <p:grpSpPr>
        <a:xfrm>
          <a:off x="0" y="0"/>
          <a:ext cx="0" cy="0"/>
          <a:chOff x="0" y="0"/>
          <a:chExt cx="0" cy="0"/>
        </a:xfrm>
      </p:grpSpPr>
      <p:sp>
        <p:nvSpPr>
          <p:cNvPr id="6" name="Rectangle 4">
            <a:extLst>
              <a:ext uri="{FF2B5EF4-FFF2-40B4-BE49-F238E27FC236}">
                <a16:creationId xmlns:a16="http://schemas.microsoft.com/office/drawing/2014/main" id="{36EDF65F-54F3-A98A-90AF-C1F1703E4FA4}"/>
              </a:ext>
            </a:extLst>
          </p:cNvPr>
          <p:cNvSpPr>
            <a:spLocks noChangeArrowheads="1"/>
          </p:cNvSpPr>
          <p:nvPr/>
        </p:nvSpPr>
        <p:spPr bwMode="auto">
          <a:xfrm>
            <a:off x="1122218" y="839962"/>
            <a:ext cx="313579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hi-IN" altLang="en-US" sz="2800" b="1" i="0" u="sng" strike="noStrike" cap="none" normalizeH="0" baseline="0" dirty="0">
                <a:ln>
                  <a:noFill/>
                </a:ln>
                <a:solidFill>
                  <a:srgbClr val="EEB500"/>
                </a:solidFill>
                <a:effectLst/>
                <a:latin typeface="Arial" panose="020B0604020202020204" pitchFamily="34" charset="0"/>
                <a:cs typeface="Mangal" panose="02040503050203030202" pitchFamily="18" charset="0"/>
              </a:rPr>
              <a:t>पोषण </a:t>
            </a:r>
            <a:r>
              <a:rPr kumimoji="0" lang="en-US" altLang="en-US" sz="2800" b="1" i="0" u="sng" strike="noStrike" cap="none" normalizeH="0" baseline="0" dirty="0">
                <a:ln>
                  <a:noFill/>
                </a:ln>
                <a:solidFill>
                  <a:srgbClr val="EEB500"/>
                </a:solidFill>
                <a:effectLst/>
                <a:latin typeface="Arial" panose="020B0604020202020204" pitchFamily="34" charset="0"/>
                <a:cs typeface="Mangal" panose="02040503050203030202" pitchFamily="18" charset="0"/>
              </a:rPr>
              <a:t>(Nutrition) </a:t>
            </a:r>
            <a:endParaRPr kumimoji="0" lang="en-US" altLang="en-US" sz="2800" b="1" i="0" u="sng" strike="noStrike" cap="none" normalizeH="0" baseline="0" dirty="0">
              <a:ln>
                <a:noFill/>
              </a:ln>
              <a:solidFill>
                <a:srgbClr val="EEB500"/>
              </a:solidFill>
              <a:effectLst/>
              <a:latin typeface="Arial" panose="020B0604020202020204" pitchFamily="34" charset="0"/>
            </a:endParaRPr>
          </a:p>
        </p:txBody>
      </p:sp>
      <p:sp>
        <p:nvSpPr>
          <p:cNvPr id="7" name="Rectangle 5">
            <a:extLst>
              <a:ext uri="{FF2B5EF4-FFF2-40B4-BE49-F238E27FC236}">
                <a16:creationId xmlns:a16="http://schemas.microsoft.com/office/drawing/2014/main" id="{598A8365-3DFB-F50F-B046-5522078E0787}"/>
              </a:ext>
            </a:extLst>
          </p:cNvPr>
          <p:cNvSpPr>
            <a:spLocks noChangeArrowheads="1"/>
          </p:cNvSpPr>
          <p:nvPr/>
        </p:nvSpPr>
        <p:spPr bwMode="auto">
          <a:xfrm>
            <a:off x="1122217" y="1640180"/>
            <a:ext cx="8395855" cy="4475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जब हम टहलते हैं या साइकिल की सवारी करते हैं तो हम ऊर्जा का उपयोग करते हैं।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उस स्थिति में भी जब हम कोई आभासी क्रियाकलाप नहीं कर रहे हैं</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हमारे शरीर में क्रम की स्थिति के अनुरक्षण करने के लिए ऊर्जा की आवश्यकता होती है।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वृद्धि</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विकास</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प्रोटीन संश्लेषण आदि में हमें बाहर से भी पदार्थों की आवश्यकता होती है।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यह ऊर्जा का स्रोत तथा पदार्थ जो हम खाते हैं वह भोजन है। </a:t>
            </a:r>
            <a:endParaRPr kumimoji="0" lang="en-US" altLang="en-US" sz="24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032682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8A240-B8AB-AB15-695A-375DBC25D188}"/>
            </a:ext>
          </a:extLst>
        </p:cNvPr>
        <p:cNvGrpSpPr/>
        <p:nvPr/>
      </p:nvGrpSpPr>
      <p:grpSpPr>
        <a:xfrm>
          <a:off x="0" y="0"/>
          <a:ext cx="0" cy="0"/>
          <a:chOff x="0" y="0"/>
          <a:chExt cx="0" cy="0"/>
        </a:xfrm>
      </p:grpSpPr>
      <p:sp>
        <p:nvSpPr>
          <p:cNvPr id="6" name="Rectangle 4">
            <a:extLst>
              <a:ext uri="{FF2B5EF4-FFF2-40B4-BE49-F238E27FC236}">
                <a16:creationId xmlns:a16="http://schemas.microsoft.com/office/drawing/2014/main" id="{3633115E-9C91-9C3D-BAEB-54FBC205209B}"/>
              </a:ext>
            </a:extLst>
          </p:cNvPr>
          <p:cNvSpPr>
            <a:spLocks noChangeArrowheads="1"/>
          </p:cNvSpPr>
          <p:nvPr/>
        </p:nvSpPr>
        <p:spPr bwMode="auto">
          <a:xfrm>
            <a:off x="1122218" y="839962"/>
            <a:ext cx="313579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hi-IN" altLang="en-US" sz="2800" b="1" i="0" u="sng" strike="noStrike" cap="none" normalizeH="0" baseline="0" dirty="0">
                <a:ln>
                  <a:noFill/>
                </a:ln>
                <a:solidFill>
                  <a:srgbClr val="EEB500"/>
                </a:solidFill>
                <a:effectLst/>
                <a:latin typeface="Arial" panose="020B0604020202020204" pitchFamily="34" charset="0"/>
                <a:cs typeface="Mangal" panose="02040503050203030202" pitchFamily="18" charset="0"/>
              </a:rPr>
              <a:t>पोषण </a:t>
            </a:r>
            <a:r>
              <a:rPr kumimoji="0" lang="en-US" altLang="en-US" sz="2800" b="1" i="0" u="sng" strike="noStrike" cap="none" normalizeH="0" baseline="0" dirty="0">
                <a:ln>
                  <a:noFill/>
                </a:ln>
                <a:solidFill>
                  <a:srgbClr val="EEB500"/>
                </a:solidFill>
                <a:effectLst/>
                <a:latin typeface="Arial" panose="020B0604020202020204" pitchFamily="34" charset="0"/>
                <a:cs typeface="Mangal" panose="02040503050203030202" pitchFamily="18" charset="0"/>
              </a:rPr>
              <a:t>(Nutrition) </a:t>
            </a:r>
            <a:endParaRPr kumimoji="0" lang="en-US" altLang="en-US" sz="2800" b="1" i="0" u="sng" strike="noStrike" cap="none" normalizeH="0" baseline="0" dirty="0">
              <a:ln>
                <a:noFill/>
              </a:ln>
              <a:solidFill>
                <a:srgbClr val="EEB500"/>
              </a:solidFill>
              <a:effectLst/>
              <a:latin typeface="Arial" panose="020B0604020202020204" pitchFamily="34" charset="0"/>
            </a:endParaRPr>
          </a:p>
        </p:txBody>
      </p:sp>
      <p:sp>
        <p:nvSpPr>
          <p:cNvPr id="7" name="Rectangle 5">
            <a:extLst>
              <a:ext uri="{FF2B5EF4-FFF2-40B4-BE49-F238E27FC236}">
                <a16:creationId xmlns:a16="http://schemas.microsoft.com/office/drawing/2014/main" id="{29798B53-70BA-C6F8-BCEE-45B738794FC3}"/>
              </a:ext>
            </a:extLst>
          </p:cNvPr>
          <p:cNvSpPr>
            <a:spLocks noChangeArrowheads="1"/>
          </p:cNvSpPr>
          <p:nvPr/>
        </p:nvSpPr>
        <p:spPr bwMode="auto">
          <a:xfrm>
            <a:off x="1122218" y="1363182"/>
            <a:ext cx="8395855" cy="597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lnSpc>
                <a:spcPct val="150000"/>
              </a:lnSpc>
              <a:spcBef>
                <a:spcPct val="0"/>
              </a:spcBef>
              <a:spcAft>
                <a:spcPct val="0"/>
              </a:spcAft>
            </a:pPr>
            <a:r>
              <a:rPr lang="hi-IN" sz="2400" b="1" dirty="0">
                <a:solidFill>
                  <a:srgbClr val="00B0F0"/>
                </a:solidFill>
              </a:rPr>
              <a:t>सजीव अपना भोजन कैसे प्राप्त करते हैं?</a:t>
            </a:r>
            <a:endParaRPr kumimoji="0" lang="en-US" altLang="en-US" sz="2400" b="1" i="0" u="none" strike="noStrike" cap="none" normalizeH="0" baseline="0" dirty="0">
              <a:ln>
                <a:noFill/>
              </a:ln>
              <a:solidFill>
                <a:srgbClr val="00B0F0"/>
              </a:solidFill>
              <a:effectLst/>
              <a:latin typeface="Arial" panose="020B0604020202020204" pitchFamily="34" charset="0"/>
            </a:endParaRPr>
          </a:p>
        </p:txBody>
      </p:sp>
      <p:sp>
        <p:nvSpPr>
          <p:cNvPr id="2" name="Rectangle 1">
            <a:extLst>
              <a:ext uri="{FF2B5EF4-FFF2-40B4-BE49-F238E27FC236}">
                <a16:creationId xmlns:a16="http://schemas.microsoft.com/office/drawing/2014/main" id="{AAE7B4D3-0D8B-53C1-59B0-038133D2F3A8}"/>
              </a:ext>
            </a:extLst>
          </p:cNvPr>
          <p:cNvSpPr>
            <a:spLocks noChangeArrowheads="1"/>
          </p:cNvSpPr>
          <p:nvPr/>
        </p:nvSpPr>
        <p:spPr bwMode="auto">
          <a:xfrm>
            <a:off x="1122218" y="1995201"/>
            <a:ext cx="9559637" cy="4475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सभी जीवों में ऊर्जा तथा पदार्थ की सामान्य आवश्यकता समान है</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लेकिन इसकी आपूर्ति भिन्न विधियों से होती है।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कुछ जीव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अकार्बनिक</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स्रोतों से कार्बन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डाईऑक्साइड</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तथा जल के रूप में सरल पदार्थ प्राप्त करते हैं।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ये जीव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स्वपोषी</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हैं</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जिनमें सभी हरे पौधे तथा कुछ जीवाणु हैं।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अन्य जीव जटिल पदार्थों का उपयोग करते हैं।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इन जटिल पदार्थों को सरल पदार्थों में खंडित करना अनिवार्य है ताकि ये जीव के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समारक्षण</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तथा वृद्धि में प्रयुक्त हो सकें।</a:t>
            </a:r>
            <a:endParaRPr kumimoji="0" lang="en-US" altLang="en-US" sz="24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5440367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D9703-BA5D-0CA7-BE8B-92E90CFA6EFC}"/>
            </a:ext>
          </a:extLst>
        </p:cNvPr>
        <p:cNvGrpSpPr/>
        <p:nvPr/>
      </p:nvGrpSpPr>
      <p:grpSpPr>
        <a:xfrm>
          <a:off x="0" y="0"/>
          <a:ext cx="0" cy="0"/>
          <a:chOff x="0" y="0"/>
          <a:chExt cx="0" cy="0"/>
        </a:xfrm>
      </p:grpSpPr>
      <p:sp>
        <p:nvSpPr>
          <p:cNvPr id="6" name="Rectangle 4">
            <a:extLst>
              <a:ext uri="{FF2B5EF4-FFF2-40B4-BE49-F238E27FC236}">
                <a16:creationId xmlns:a16="http://schemas.microsoft.com/office/drawing/2014/main" id="{35A877E9-E304-B61B-0B21-6BC6FB0E3B2B}"/>
              </a:ext>
            </a:extLst>
          </p:cNvPr>
          <p:cNvSpPr>
            <a:spLocks noChangeArrowheads="1"/>
          </p:cNvSpPr>
          <p:nvPr/>
        </p:nvSpPr>
        <p:spPr bwMode="auto">
          <a:xfrm>
            <a:off x="1122218" y="839962"/>
            <a:ext cx="313579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hi-IN" altLang="en-US" sz="2800" b="1" i="0" u="sng" strike="noStrike" cap="none" normalizeH="0" baseline="0" dirty="0">
                <a:ln>
                  <a:noFill/>
                </a:ln>
                <a:solidFill>
                  <a:srgbClr val="EEB500"/>
                </a:solidFill>
                <a:effectLst/>
                <a:latin typeface="Arial" panose="020B0604020202020204" pitchFamily="34" charset="0"/>
                <a:cs typeface="Mangal" panose="02040503050203030202" pitchFamily="18" charset="0"/>
              </a:rPr>
              <a:t>पोषण </a:t>
            </a:r>
            <a:r>
              <a:rPr kumimoji="0" lang="en-US" altLang="en-US" sz="2800" b="1" i="0" u="sng" strike="noStrike" cap="none" normalizeH="0" baseline="0" dirty="0">
                <a:ln>
                  <a:noFill/>
                </a:ln>
                <a:solidFill>
                  <a:srgbClr val="EEB500"/>
                </a:solidFill>
                <a:effectLst/>
                <a:latin typeface="Arial" panose="020B0604020202020204" pitchFamily="34" charset="0"/>
                <a:cs typeface="Mangal" panose="02040503050203030202" pitchFamily="18" charset="0"/>
              </a:rPr>
              <a:t>(Nutrition) </a:t>
            </a:r>
            <a:endParaRPr kumimoji="0" lang="en-US" altLang="en-US" sz="2800" b="1" i="0" u="sng" strike="noStrike" cap="none" normalizeH="0" baseline="0" dirty="0">
              <a:ln>
                <a:noFill/>
              </a:ln>
              <a:solidFill>
                <a:srgbClr val="EEB500"/>
              </a:solidFill>
              <a:effectLst/>
              <a:latin typeface="Arial" panose="020B0604020202020204" pitchFamily="34" charset="0"/>
            </a:endParaRPr>
          </a:p>
        </p:txBody>
      </p:sp>
      <p:sp>
        <p:nvSpPr>
          <p:cNvPr id="3" name="Rectangle 1">
            <a:extLst>
              <a:ext uri="{FF2B5EF4-FFF2-40B4-BE49-F238E27FC236}">
                <a16:creationId xmlns:a16="http://schemas.microsoft.com/office/drawing/2014/main" id="{D22D3783-7A32-484B-4390-240637E3BCAA}"/>
              </a:ext>
            </a:extLst>
          </p:cNvPr>
          <p:cNvSpPr>
            <a:spLocks noChangeArrowheads="1"/>
          </p:cNvSpPr>
          <p:nvPr/>
        </p:nvSpPr>
        <p:spPr bwMode="auto">
          <a:xfrm>
            <a:off x="1101435" y="1529267"/>
            <a:ext cx="7668491" cy="391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इसे प्राप्त करने के लिए जीव </a:t>
            </a:r>
            <a:r>
              <a:rPr kumimoji="0" lang="hi-IN" altLang="en-US" sz="28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जैव</a:t>
            </a:r>
            <a:r>
              <a:rPr kumimoji="0" lang="en-US"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उत्प्रेरक का उपयोग करते हैं</a:t>
            </a:r>
            <a:r>
              <a:rPr kumimoji="0" lang="en-US"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जिन्हें </a:t>
            </a:r>
            <a:r>
              <a:rPr kumimoji="0" lang="hi-IN" altLang="en-US" sz="2800" b="1" i="0" u="none" strike="noStrike" cap="none" normalizeH="0" baseline="0" dirty="0">
                <a:ln>
                  <a:noFill/>
                </a:ln>
                <a:solidFill>
                  <a:srgbClr val="00B0F0"/>
                </a:solidFill>
                <a:effectLst/>
                <a:latin typeface="Arial" panose="020B0604020202020204" pitchFamily="34" charset="0"/>
                <a:cs typeface="Mangal" panose="02040503050203030202" pitchFamily="18" charset="0"/>
              </a:rPr>
              <a:t>एंजाइम</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कहते हैं। </a:t>
            </a:r>
            <a:endParaRPr kumimoji="0" lang="en-US" altLang="en-US" sz="2800" b="1" i="0" u="none" strike="noStrike" cap="none" normalizeH="0" baseline="0" dirty="0">
              <a:ln>
                <a:noFill/>
              </a:ln>
              <a:solidFill>
                <a:schemeClr val="tx1"/>
              </a:solidFill>
              <a:effectLst/>
              <a:latin typeface="Arial" panose="020B0604020202020204" pitchFamily="34" charset="0"/>
            </a:endParaRPr>
          </a:p>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अतः </a:t>
            </a:r>
            <a:r>
              <a:rPr kumimoji="0" lang="hi-IN" altLang="en-US" sz="28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विषमपोषी</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8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उत्तरजीविता</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के लिए प्रत्यक्ष या परोक्ष रूप से </a:t>
            </a:r>
            <a:r>
              <a:rPr kumimoji="0" lang="hi-IN" altLang="en-US" sz="28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स्वपोषी</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पर आश्रित होते हैं। </a:t>
            </a:r>
            <a:endParaRPr kumimoji="0" lang="en-US" altLang="en-US" sz="2800" b="1" i="0" u="none" strike="noStrike" cap="none" normalizeH="0" baseline="0" dirty="0">
              <a:ln>
                <a:noFill/>
              </a:ln>
              <a:solidFill>
                <a:schemeClr val="tx1"/>
              </a:solidFill>
              <a:effectLst/>
              <a:latin typeface="Arial" panose="020B0604020202020204" pitchFamily="34" charset="0"/>
            </a:endParaRPr>
          </a:p>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जंतु तथा कवक इसी प्रकार के </a:t>
            </a:r>
            <a:r>
              <a:rPr kumimoji="0" lang="hi-IN" altLang="en-US" sz="28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विषमपोषी</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जीवों में सम्मिलित हैं। </a:t>
            </a:r>
            <a:endParaRPr kumimoji="0" lang="en-US" altLang="en-US" sz="28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108549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E532D-41F6-9108-0A9E-7B6AD05776C9}"/>
            </a:ext>
          </a:extLst>
        </p:cNvPr>
        <p:cNvGrpSpPr/>
        <p:nvPr/>
      </p:nvGrpSpPr>
      <p:grpSpPr>
        <a:xfrm>
          <a:off x="0" y="0"/>
          <a:ext cx="0" cy="0"/>
          <a:chOff x="0" y="0"/>
          <a:chExt cx="0" cy="0"/>
        </a:xfrm>
      </p:grpSpPr>
      <p:sp>
        <p:nvSpPr>
          <p:cNvPr id="6" name="Rectangle 4">
            <a:extLst>
              <a:ext uri="{FF2B5EF4-FFF2-40B4-BE49-F238E27FC236}">
                <a16:creationId xmlns:a16="http://schemas.microsoft.com/office/drawing/2014/main" id="{127F43C9-7275-44D9-CDCB-529742C67504}"/>
              </a:ext>
            </a:extLst>
          </p:cNvPr>
          <p:cNvSpPr>
            <a:spLocks noChangeArrowheads="1"/>
          </p:cNvSpPr>
          <p:nvPr/>
        </p:nvSpPr>
        <p:spPr bwMode="auto">
          <a:xfrm>
            <a:off x="1122218" y="839962"/>
            <a:ext cx="313579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hi-IN" altLang="en-US" sz="2800" b="1" i="0" u="sng" strike="noStrike" cap="none" normalizeH="0" baseline="0" dirty="0">
                <a:ln>
                  <a:noFill/>
                </a:ln>
                <a:solidFill>
                  <a:srgbClr val="EEB500"/>
                </a:solidFill>
                <a:effectLst/>
                <a:latin typeface="Arial" panose="020B0604020202020204" pitchFamily="34" charset="0"/>
                <a:cs typeface="Mangal" panose="02040503050203030202" pitchFamily="18" charset="0"/>
              </a:rPr>
              <a:t>पोषण </a:t>
            </a:r>
            <a:r>
              <a:rPr kumimoji="0" lang="en-US" altLang="en-US" sz="2800" b="1" i="0" u="sng" strike="noStrike" cap="none" normalizeH="0" baseline="0" dirty="0">
                <a:ln>
                  <a:noFill/>
                </a:ln>
                <a:solidFill>
                  <a:srgbClr val="EEB500"/>
                </a:solidFill>
                <a:effectLst/>
                <a:latin typeface="Arial" panose="020B0604020202020204" pitchFamily="34" charset="0"/>
                <a:cs typeface="Mangal" panose="02040503050203030202" pitchFamily="18" charset="0"/>
              </a:rPr>
              <a:t>(Nutrition) </a:t>
            </a:r>
            <a:endParaRPr kumimoji="0" lang="en-US" altLang="en-US" sz="2800" b="1" i="0" u="sng" strike="noStrike" cap="none" normalizeH="0" baseline="0" dirty="0">
              <a:ln>
                <a:noFill/>
              </a:ln>
              <a:solidFill>
                <a:srgbClr val="EEB500"/>
              </a:solidFill>
              <a:effectLst/>
              <a:latin typeface="Arial" panose="020B0604020202020204" pitchFamily="34" charset="0"/>
            </a:endParaRPr>
          </a:p>
        </p:txBody>
      </p:sp>
      <p:sp>
        <p:nvSpPr>
          <p:cNvPr id="7" name="Rectangle 5">
            <a:extLst>
              <a:ext uri="{FF2B5EF4-FFF2-40B4-BE49-F238E27FC236}">
                <a16:creationId xmlns:a16="http://schemas.microsoft.com/office/drawing/2014/main" id="{1751A550-F2DB-30EB-A625-1AF9DB4E701D}"/>
              </a:ext>
            </a:extLst>
          </p:cNvPr>
          <p:cNvSpPr>
            <a:spLocks noChangeArrowheads="1"/>
          </p:cNvSpPr>
          <p:nvPr/>
        </p:nvSpPr>
        <p:spPr bwMode="auto">
          <a:xfrm>
            <a:off x="1122218" y="1363182"/>
            <a:ext cx="8395855" cy="597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lnSpc>
                <a:spcPct val="150000"/>
              </a:lnSpc>
              <a:spcBef>
                <a:spcPct val="0"/>
              </a:spcBef>
              <a:spcAft>
                <a:spcPct val="0"/>
              </a:spcAft>
            </a:pPr>
            <a:r>
              <a:rPr lang="hi-IN" sz="2400" b="1" dirty="0" err="1">
                <a:solidFill>
                  <a:srgbClr val="00B050"/>
                </a:solidFill>
              </a:rPr>
              <a:t>स्वपोषी</a:t>
            </a:r>
            <a:r>
              <a:rPr lang="hi-IN" sz="2400" b="1" dirty="0">
                <a:solidFill>
                  <a:srgbClr val="00B050"/>
                </a:solidFill>
              </a:rPr>
              <a:t> पोषण</a:t>
            </a:r>
            <a:r>
              <a:rPr lang="en-US" sz="2400" b="1" dirty="0">
                <a:solidFill>
                  <a:srgbClr val="00B050"/>
                </a:solidFill>
              </a:rPr>
              <a:t>-</a:t>
            </a:r>
            <a:r>
              <a:rPr lang="hi-IN" sz="2400" b="1" dirty="0">
                <a:solidFill>
                  <a:srgbClr val="00B050"/>
                </a:solidFill>
              </a:rPr>
              <a:t> </a:t>
            </a:r>
            <a:endParaRPr kumimoji="0" lang="en-US" altLang="en-US" sz="2400" b="1" i="0" u="none" strike="noStrike" cap="none" normalizeH="0" baseline="0" dirty="0">
              <a:ln>
                <a:noFill/>
              </a:ln>
              <a:solidFill>
                <a:srgbClr val="00B050"/>
              </a:solidFill>
              <a:effectLst/>
              <a:latin typeface="Arial" panose="020B0604020202020204" pitchFamily="34" charset="0"/>
            </a:endParaRPr>
          </a:p>
        </p:txBody>
      </p:sp>
      <p:sp>
        <p:nvSpPr>
          <p:cNvPr id="3" name="Rectangle 1">
            <a:extLst>
              <a:ext uri="{FF2B5EF4-FFF2-40B4-BE49-F238E27FC236}">
                <a16:creationId xmlns:a16="http://schemas.microsoft.com/office/drawing/2014/main" id="{3B81D2E3-C23C-3822-67E3-344E0E704027}"/>
              </a:ext>
            </a:extLst>
          </p:cNvPr>
          <p:cNvSpPr>
            <a:spLocks noChangeArrowheads="1"/>
          </p:cNvSpPr>
          <p:nvPr/>
        </p:nvSpPr>
        <p:spPr bwMode="auto">
          <a:xfrm>
            <a:off x="743006" y="1961038"/>
            <a:ext cx="10705988" cy="5009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स्वपोषी</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जीव की कार्बन तथा ऊर्जा की आवश्यकताएँ प्रकाश संश्लेषण द्वारा पूरी होती हैं।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यह वह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प्रक्रम</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है</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जिसमें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स्वपोषी</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बाहर से लिए पदार्थों को ऊर्जा संचित रूप में परिवर्तित कर देता है।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ये पदार्थ कार्बन डाइऑक्साइड तथा जल के रूप में लिए जाते हैं</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जो सूर्य के प्रकाश तथा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क्लोरोफिल</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की उपस्थिति में कार्बोहाइड्रेट में परिवर्तित कर दिए जाते हैं।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कार्बोहाइड्रेट पौधों को ऊर्जा प्रदान करने में प्रयुक्त होते हैं।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endParaRPr kumimoji="0" lang="en-US" altLang="en-US" sz="24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406676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FC69E-E58F-8B80-D183-47965FDC589C}"/>
            </a:ext>
          </a:extLst>
        </p:cNvPr>
        <p:cNvGrpSpPr/>
        <p:nvPr/>
      </p:nvGrpSpPr>
      <p:grpSpPr>
        <a:xfrm>
          <a:off x="0" y="0"/>
          <a:ext cx="0" cy="0"/>
          <a:chOff x="0" y="0"/>
          <a:chExt cx="0" cy="0"/>
        </a:xfrm>
      </p:grpSpPr>
      <p:sp>
        <p:nvSpPr>
          <p:cNvPr id="6" name="Rectangle 4">
            <a:extLst>
              <a:ext uri="{FF2B5EF4-FFF2-40B4-BE49-F238E27FC236}">
                <a16:creationId xmlns:a16="http://schemas.microsoft.com/office/drawing/2014/main" id="{04A0408A-80BE-E4BC-5EE1-396C623E5447}"/>
              </a:ext>
            </a:extLst>
          </p:cNvPr>
          <p:cNvSpPr>
            <a:spLocks noChangeArrowheads="1"/>
          </p:cNvSpPr>
          <p:nvPr/>
        </p:nvSpPr>
        <p:spPr bwMode="auto">
          <a:xfrm>
            <a:off x="1122218" y="839962"/>
            <a:ext cx="313579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hi-IN" altLang="en-US" sz="2800" b="1" i="0" u="sng" strike="noStrike" cap="none" normalizeH="0" baseline="0" dirty="0">
                <a:ln>
                  <a:noFill/>
                </a:ln>
                <a:solidFill>
                  <a:srgbClr val="EEB500"/>
                </a:solidFill>
                <a:effectLst/>
                <a:latin typeface="Arial" panose="020B0604020202020204" pitchFamily="34" charset="0"/>
                <a:cs typeface="Mangal" panose="02040503050203030202" pitchFamily="18" charset="0"/>
              </a:rPr>
              <a:t>पोषण </a:t>
            </a:r>
            <a:r>
              <a:rPr kumimoji="0" lang="en-US" altLang="en-US" sz="2800" b="1" i="0" u="sng" strike="noStrike" cap="none" normalizeH="0" baseline="0" dirty="0">
                <a:ln>
                  <a:noFill/>
                </a:ln>
                <a:solidFill>
                  <a:srgbClr val="EEB500"/>
                </a:solidFill>
                <a:effectLst/>
                <a:latin typeface="Arial" panose="020B0604020202020204" pitchFamily="34" charset="0"/>
                <a:cs typeface="Mangal" panose="02040503050203030202" pitchFamily="18" charset="0"/>
              </a:rPr>
              <a:t>(Nutrition) </a:t>
            </a:r>
            <a:endParaRPr kumimoji="0" lang="en-US" altLang="en-US" sz="2800" b="1" i="0" u="sng" strike="noStrike" cap="none" normalizeH="0" baseline="0" dirty="0">
              <a:ln>
                <a:noFill/>
              </a:ln>
              <a:solidFill>
                <a:srgbClr val="EEB500"/>
              </a:solidFill>
              <a:effectLst/>
              <a:latin typeface="Arial" panose="020B0604020202020204" pitchFamily="34" charset="0"/>
            </a:endParaRPr>
          </a:p>
        </p:txBody>
      </p:sp>
      <p:sp>
        <p:nvSpPr>
          <p:cNvPr id="7" name="Rectangle 5">
            <a:extLst>
              <a:ext uri="{FF2B5EF4-FFF2-40B4-BE49-F238E27FC236}">
                <a16:creationId xmlns:a16="http://schemas.microsoft.com/office/drawing/2014/main" id="{FB261AA2-23EE-BE87-B882-3CB2A25031EE}"/>
              </a:ext>
            </a:extLst>
          </p:cNvPr>
          <p:cNvSpPr>
            <a:spLocks noChangeArrowheads="1"/>
          </p:cNvSpPr>
          <p:nvPr/>
        </p:nvSpPr>
        <p:spPr bwMode="auto">
          <a:xfrm>
            <a:off x="1122218" y="1363182"/>
            <a:ext cx="8395855" cy="597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lnSpc>
                <a:spcPct val="150000"/>
              </a:lnSpc>
              <a:spcBef>
                <a:spcPct val="0"/>
              </a:spcBef>
              <a:spcAft>
                <a:spcPct val="0"/>
              </a:spcAft>
            </a:pPr>
            <a:r>
              <a:rPr lang="hi-IN" sz="2400" b="1" dirty="0" err="1">
                <a:solidFill>
                  <a:srgbClr val="00B050"/>
                </a:solidFill>
              </a:rPr>
              <a:t>स्वपोषी</a:t>
            </a:r>
            <a:r>
              <a:rPr lang="hi-IN" sz="2400" b="1" dirty="0">
                <a:solidFill>
                  <a:srgbClr val="00B050"/>
                </a:solidFill>
              </a:rPr>
              <a:t> पोषण</a:t>
            </a:r>
            <a:r>
              <a:rPr lang="en-US" sz="2400" b="1" dirty="0">
                <a:solidFill>
                  <a:srgbClr val="00B050"/>
                </a:solidFill>
              </a:rPr>
              <a:t>-</a:t>
            </a:r>
            <a:r>
              <a:rPr lang="hi-IN" sz="2400" b="1" dirty="0">
                <a:solidFill>
                  <a:srgbClr val="00B050"/>
                </a:solidFill>
              </a:rPr>
              <a:t> </a:t>
            </a:r>
            <a:endParaRPr kumimoji="0" lang="en-US" altLang="en-US" sz="2400" b="1" i="0" u="none" strike="noStrike" cap="none" normalizeH="0" baseline="0" dirty="0">
              <a:ln>
                <a:noFill/>
              </a:ln>
              <a:solidFill>
                <a:srgbClr val="00B050"/>
              </a:solidFill>
              <a:effectLst/>
              <a:latin typeface="Arial" panose="020B0604020202020204" pitchFamily="34" charset="0"/>
            </a:endParaRPr>
          </a:p>
        </p:txBody>
      </p:sp>
      <p:sp>
        <p:nvSpPr>
          <p:cNvPr id="2" name="Rectangle 1">
            <a:extLst>
              <a:ext uri="{FF2B5EF4-FFF2-40B4-BE49-F238E27FC236}">
                <a16:creationId xmlns:a16="http://schemas.microsoft.com/office/drawing/2014/main" id="{72252915-F16F-789A-2D64-57EA7ED6E791}"/>
              </a:ext>
            </a:extLst>
          </p:cNvPr>
          <p:cNvSpPr>
            <a:spLocks noChangeArrowheads="1"/>
          </p:cNvSpPr>
          <p:nvPr/>
        </p:nvSpPr>
        <p:spPr bwMode="auto">
          <a:xfrm>
            <a:off x="1122218" y="2112385"/>
            <a:ext cx="7491490" cy="3370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Google Sans Text"/>
                <a:cs typeface="Mangal" panose="02040503050203030202" pitchFamily="18" charset="0"/>
              </a:rPr>
              <a:t>जो कार्बोहाइड्रेट तुरंत प्रयुक्त नहीं होते हैं</a:t>
            </a:r>
            <a:r>
              <a:rPr kumimoji="0" lang="en-US" altLang="en-US" sz="2400" b="1" i="0" u="none" strike="noStrike" cap="none" normalizeH="0" baseline="0" dirty="0">
                <a:ln>
                  <a:noFill/>
                </a:ln>
                <a:solidFill>
                  <a:schemeClr val="tx1"/>
                </a:solidFill>
                <a:effectLst/>
                <a:latin typeface="Google Sans Text"/>
                <a:cs typeface="Mangal" panose="02040503050203030202" pitchFamily="18" charset="0"/>
              </a:rPr>
              <a:t>, </a:t>
            </a:r>
            <a:r>
              <a:rPr kumimoji="0" lang="hi-IN" altLang="en-US" sz="2400" b="1" i="0" u="none" strike="noStrike" cap="none" normalizeH="0" baseline="0" dirty="0">
                <a:ln>
                  <a:noFill/>
                </a:ln>
                <a:solidFill>
                  <a:schemeClr val="tx1"/>
                </a:solidFill>
                <a:effectLst/>
                <a:latin typeface="Google Sans Text"/>
                <a:cs typeface="Mangal" panose="02040503050203030202" pitchFamily="18" charset="0"/>
              </a:rPr>
              <a:t>उन्हें </a:t>
            </a:r>
            <a:r>
              <a:rPr kumimoji="0" lang="hi-IN" altLang="en-US" sz="2400" b="1" i="0" u="none" strike="noStrike" cap="none" normalizeH="0" baseline="0" dirty="0" err="1">
                <a:ln>
                  <a:noFill/>
                </a:ln>
                <a:solidFill>
                  <a:schemeClr val="tx1"/>
                </a:solidFill>
                <a:effectLst/>
                <a:latin typeface="Google Sans Text"/>
                <a:cs typeface="Mangal" panose="02040503050203030202" pitchFamily="18" charset="0"/>
              </a:rPr>
              <a:t>मंड</a:t>
            </a:r>
            <a:r>
              <a:rPr kumimoji="0" lang="hi-IN" altLang="en-US" sz="2400" b="1" i="0" u="none" strike="noStrike" cap="none" normalizeH="0" baseline="0" dirty="0">
                <a:ln>
                  <a:noFill/>
                </a:ln>
                <a:solidFill>
                  <a:schemeClr val="tx1"/>
                </a:solidFill>
                <a:effectLst/>
                <a:latin typeface="Google Sans Text"/>
                <a:cs typeface="Mangal" panose="02040503050203030202" pitchFamily="18" charset="0"/>
              </a:rPr>
              <a:t> के रूप में संचित कर लिया जाता है। </a:t>
            </a:r>
            <a:endParaRPr kumimoji="0" lang="en-US" altLang="en-US" sz="2400" b="1" i="0" u="none" strike="noStrike" cap="none" normalizeH="0" baseline="0" dirty="0">
              <a:ln>
                <a:noFill/>
              </a:ln>
              <a:solidFill>
                <a:schemeClr val="tx1"/>
              </a:solidFill>
              <a:effectLst/>
              <a:latin typeface="Google Sans Text"/>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Google Sans Text"/>
                <a:cs typeface="Mangal" panose="02040503050203030202" pitchFamily="18" charset="0"/>
              </a:rPr>
              <a:t>यह रक्षित आंतरिक ऊर्जा की तरह कार्य करेगा तथा पौधे द्वारा आवश्यकतानुसार प्रयुक्त कर लिया जाता है। </a:t>
            </a:r>
            <a:endParaRPr kumimoji="0" lang="en-US" altLang="en-US" sz="2400" b="1" i="0" u="none" strike="noStrike" cap="none" normalizeH="0" baseline="0" dirty="0">
              <a:ln>
                <a:noFill/>
              </a:ln>
              <a:solidFill>
                <a:schemeClr val="tx1"/>
              </a:solidFill>
              <a:effectLst/>
              <a:latin typeface="Google Sans Text"/>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Google Sans Text"/>
                <a:cs typeface="Mangal" panose="02040503050203030202" pitchFamily="18" charset="0"/>
              </a:rPr>
              <a:t>कुछ इसी तरह की स्थिति हमारे अंदर भी देखी जाती है। </a:t>
            </a:r>
            <a:endParaRPr kumimoji="0" lang="en-US" altLang="en-US" sz="2400" b="1" i="0" u="none" strike="noStrike" cap="none" normalizeH="0" baseline="0" dirty="0">
              <a:ln>
                <a:noFill/>
              </a:ln>
              <a:solidFill>
                <a:schemeClr val="tx1"/>
              </a:solidFill>
              <a:effectLst/>
              <a:latin typeface="Google Sans Text"/>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Google Sans Text"/>
                <a:cs typeface="Mangal" panose="02040503050203030202" pitchFamily="18" charset="0"/>
              </a:rPr>
              <a:t>हमारे द्वारा खाए गए भोजन से व्युत्पन्न ऊर्जा का कुछ भाग हमारे शरीर में </a:t>
            </a:r>
            <a:r>
              <a:rPr kumimoji="0" lang="hi-IN" altLang="en-US" sz="2400" b="1" i="0" u="none" strike="noStrike" cap="none" normalizeH="0" baseline="0" dirty="0" err="1">
                <a:ln>
                  <a:noFill/>
                </a:ln>
                <a:solidFill>
                  <a:schemeClr val="tx1"/>
                </a:solidFill>
                <a:effectLst/>
                <a:latin typeface="Google Sans Text"/>
                <a:cs typeface="Mangal" panose="02040503050203030202" pitchFamily="18" charset="0"/>
              </a:rPr>
              <a:t>ग्लाइकोजन</a:t>
            </a:r>
            <a:r>
              <a:rPr kumimoji="0" lang="hi-IN" altLang="en-US" sz="2400" b="1" i="0" u="none" strike="noStrike" cap="none" normalizeH="0" baseline="0" dirty="0">
                <a:ln>
                  <a:noFill/>
                </a:ln>
                <a:solidFill>
                  <a:schemeClr val="tx1"/>
                </a:solidFill>
                <a:effectLst/>
                <a:latin typeface="Google Sans Text"/>
                <a:cs typeface="Mangal" panose="02040503050203030202" pitchFamily="18" charset="0"/>
              </a:rPr>
              <a:t> के रूप में संचित हो जाता है। </a:t>
            </a:r>
            <a:endParaRPr kumimoji="0" lang="en-US" altLang="en-US" sz="2400" b="1" i="0" u="none" strike="noStrike" cap="none" normalizeH="0" baseline="0" dirty="0">
              <a:ln>
                <a:noFill/>
              </a:ln>
              <a:solidFill>
                <a:schemeClr val="tx1"/>
              </a:solidFill>
              <a:effectLst/>
              <a:latin typeface="Google Sans Text"/>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hi-IN" altLang="en-US" sz="2400" b="1" i="0" u="none" strike="noStrike" cap="none" normalizeH="0" baseline="0" dirty="0">
                <a:ln>
                  <a:noFill/>
                </a:ln>
                <a:solidFill>
                  <a:schemeClr val="tx1"/>
                </a:solidFill>
                <a:effectLst/>
                <a:latin typeface="Google Sans Text"/>
                <a:cs typeface="Mangal" panose="02040503050203030202" pitchFamily="18" charset="0"/>
              </a:rPr>
              <a:t>रासायनिक समीकरण</a:t>
            </a:r>
            <a:r>
              <a:rPr kumimoji="0" lang="en-US" altLang="en-US" sz="2400" b="1" i="0" u="none" strike="noStrike" cap="none" normalizeH="0" baseline="0" dirty="0">
                <a:ln>
                  <a:noFill/>
                </a:ln>
                <a:solidFill>
                  <a:schemeClr val="tx1"/>
                </a:solidFill>
                <a:effectLst/>
                <a:latin typeface="Google Sans Text"/>
                <a:cs typeface="Mangal" panose="02040503050203030202" pitchFamily="18" charset="0"/>
              </a:rPr>
              <a:t>: </a:t>
            </a:r>
            <a:endParaRPr kumimoji="0" lang="en-US" altLang="en-US" sz="2400" b="1" i="0" u="none" strike="noStrike" cap="none" normalizeH="0" baseline="0" dirty="0">
              <a:ln>
                <a:noFill/>
              </a:ln>
              <a:solidFill>
                <a:schemeClr val="tx1"/>
              </a:solidFill>
              <a:effectLst/>
              <a:latin typeface="Google Sans Text"/>
            </a:endParaRPr>
          </a:p>
        </p:txBody>
      </p:sp>
      <p:sp>
        <p:nvSpPr>
          <p:cNvPr id="9" name="TextBox 8">
            <a:extLst>
              <a:ext uri="{FF2B5EF4-FFF2-40B4-BE49-F238E27FC236}">
                <a16:creationId xmlns:a16="http://schemas.microsoft.com/office/drawing/2014/main" id="{493AC09F-16AE-5AC0-B1CE-C91CF4273960}"/>
              </a:ext>
            </a:extLst>
          </p:cNvPr>
          <p:cNvSpPr txBox="1"/>
          <p:nvPr/>
        </p:nvSpPr>
        <p:spPr>
          <a:xfrm>
            <a:off x="2690114" y="5756428"/>
            <a:ext cx="8225535" cy="954107"/>
          </a:xfrm>
          <a:prstGeom prst="rect">
            <a:avLst/>
          </a:prstGeom>
          <a:noFill/>
        </p:spPr>
        <p:txBody>
          <a:bodyPr wrap="square">
            <a:spAutoFit/>
          </a:bodyPr>
          <a:lstStyle/>
          <a:p>
            <a:r>
              <a:rPr lang="en-IN" sz="2800" b="1" dirty="0"/>
              <a:t>6CO₂ + 12H₂O ----------------------→ C₆H₁₂O₆ + 6O₂ + 6H₂O</a:t>
            </a:r>
          </a:p>
          <a:p>
            <a:endParaRPr lang="en-IN" sz="2800" b="1" dirty="0"/>
          </a:p>
        </p:txBody>
      </p:sp>
      <p:sp>
        <p:nvSpPr>
          <p:cNvPr id="11" name="TextBox 10">
            <a:extLst>
              <a:ext uri="{FF2B5EF4-FFF2-40B4-BE49-F238E27FC236}">
                <a16:creationId xmlns:a16="http://schemas.microsoft.com/office/drawing/2014/main" id="{525E1F26-DF27-0F15-91EC-FDB50D8BDF39}"/>
              </a:ext>
            </a:extLst>
          </p:cNvPr>
          <p:cNvSpPr txBox="1"/>
          <p:nvPr/>
        </p:nvSpPr>
        <p:spPr>
          <a:xfrm>
            <a:off x="5320145" y="5406338"/>
            <a:ext cx="6105524" cy="1154162"/>
          </a:xfrm>
          <a:prstGeom prst="rect">
            <a:avLst/>
          </a:prstGeom>
          <a:noFill/>
        </p:spPr>
        <p:txBody>
          <a:bodyPr wrap="square">
            <a:spAutoFit/>
          </a:bodyPr>
          <a:lstStyle/>
          <a:p>
            <a:pPr>
              <a:lnSpc>
                <a:spcPct val="150000"/>
              </a:lnSpc>
            </a:pPr>
            <a:r>
              <a:rPr lang="hi-IN" sz="2400" b="1" dirty="0"/>
              <a:t>सूर्य का प्रकाश</a:t>
            </a:r>
            <a:endParaRPr lang="en-US" sz="2400" b="1" dirty="0"/>
          </a:p>
          <a:p>
            <a:pPr>
              <a:lnSpc>
                <a:spcPct val="150000"/>
              </a:lnSpc>
            </a:pPr>
            <a:r>
              <a:rPr lang="hi-IN" sz="2400" b="1" dirty="0" err="1"/>
              <a:t>क्लोरोफिल</a:t>
            </a:r>
            <a:r>
              <a:rPr lang="hi-IN" sz="2400" b="1" dirty="0"/>
              <a:t>​</a:t>
            </a:r>
            <a:endParaRPr lang="en-IN" sz="2400" b="1" dirty="0"/>
          </a:p>
        </p:txBody>
      </p:sp>
      <p:sp>
        <p:nvSpPr>
          <p:cNvPr id="13" name="TextBox 12">
            <a:extLst>
              <a:ext uri="{FF2B5EF4-FFF2-40B4-BE49-F238E27FC236}">
                <a16:creationId xmlns:a16="http://schemas.microsoft.com/office/drawing/2014/main" id="{061BD04D-D34A-EAA4-6C45-02B4376BA72D}"/>
              </a:ext>
            </a:extLst>
          </p:cNvPr>
          <p:cNvSpPr txBox="1"/>
          <p:nvPr/>
        </p:nvSpPr>
        <p:spPr>
          <a:xfrm>
            <a:off x="7663589" y="6191168"/>
            <a:ext cx="1900237" cy="369332"/>
          </a:xfrm>
          <a:prstGeom prst="rect">
            <a:avLst/>
          </a:prstGeom>
          <a:noFill/>
        </p:spPr>
        <p:txBody>
          <a:bodyPr wrap="square">
            <a:spAutoFit/>
          </a:bodyPr>
          <a:lstStyle/>
          <a:p>
            <a:r>
              <a:rPr lang="hi-IN" b="1" dirty="0"/>
              <a:t>(</a:t>
            </a:r>
            <a:r>
              <a:rPr lang="hi-IN" b="1" dirty="0" err="1"/>
              <a:t>ग्लूकोज़</a:t>
            </a:r>
            <a:r>
              <a:rPr lang="hi-IN" b="1" dirty="0"/>
              <a:t>)</a:t>
            </a:r>
            <a:endParaRPr lang="en-IN" b="1" dirty="0"/>
          </a:p>
        </p:txBody>
      </p:sp>
    </p:spTree>
    <p:extLst>
      <p:ext uri="{BB962C8B-B14F-4D97-AF65-F5344CB8AC3E}">
        <p14:creationId xmlns:p14="http://schemas.microsoft.com/office/powerpoint/2010/main" val="22995478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F5EC6-4696-514C-3C1B-B72BA03F5D8B}"/>
            </a:ext>
          </a:extLst>
        </p:cNvPr>
        <p:cNvGrpSpPr/>
        <p:nvPr/>
      </p:nvGrpSpPr>
      <p:grpSpPr>
        <a:xfrm>
          <a:off x="0" y="0"/>
          <a:ext cx="0" cy="0"/>
          <a:chOff x="0" y="0"/>
          <a:chExt cx="0" cy="0"/>
        </a:xfrm>
      </p:grpSpPr>
      <p:sp>
        <p:nvSpPr>
          <p:cNvPr id="6" name="Rectangle 4">
            <a:extLst>
              <a:ext uri="{FF2B5EF4-FFF2-40B4-BE49-F238E27FC236}">
                <a16:creationId xmlns:a16="http://schemas.microsoft.com/office/drawing/2014/main" id="{82F76447-61AA-BC07-2C00-EB00224C05A4}"/>
              </a:ext>
            </a:extLst>
          </p:cNvPr>
          <p:cNvSpPr>
            <a:spLocks noChangeArrowheads="1"/>
          </p:cNvSpPr>
          <p:nvPr/>
        </p:nvSpPr>
        <p:spPr bwMode="auto">
          <a:xfrm>
            <a:off x="1122218" y="839962"/>
            <a:ext cx="313579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hi-IN" altLang="en-US" sz="2800" b="1" i="0" u="sng" strike="noStrike" cap="none" normalizeH="0" baseline="0" dirty="0">
                <a:ln>
                  <a:noFill/>
                </a:ln>
                <a:solidFill>
                  <a:srgbClr val="EEB500"/>
                </a:solidFill>
                <a:effectLst/>
                <a:latin typeface="Arial" panose="020B0604020202020204" pitchFamily="34" charset="0"/>
                <a:cs typeface="Mangal" panose="02040503050203030202" pitchFamily="18" charset="0"/>
              </a:rPr>
              <a:t>पोषण </a:t>
            </a:r>
            <a:r>
              <a:rPr kumimoji="0" lang="en-US" altLang="en-US" sz="2800" b="1" i="0" u="sng" strike="noStrike" cap="none" normalizeH="0" baseline="0" dirty="0">
                <a:ln>
                  <a:noFill/>
                </a:ln>
                <a:solidFill>
                  <a:srgbClr val="EEB500"/>
                </a:solidFill>
                <a:effectLst/>
                <a:latin typeface="Arial" panose="020B0604020202020204" pitchFamily="34" charset="0"/>
                <a:cs typeface="Mangal" panose="02040503050203030202" pitchFamily="18" charset="0"/>
              </a:rPr>
              <a:t>(Nutrition) </a:t>
            </a:r>
            <a:endParaRPr kumimoji="0" lang="en-US" altLang="en-US" sz="2800" b="1" i="0" u="sng" strike="noStrike" cap="none" normalizeH="0" baseline="0" dirty="0">
              <a:ln>
                <a:noFill/>
              </a:ln>
              <a:solidFill>
                <a:srgbClr val="EEB500"/>
              </a:solidFill>
              <a:effectLst/>
              <a:latin typeface="Arial" panose="020B0604020202020204" pitchFamily="34" charset="0"/>
            </a:endParaRPr>
          </a:p>
        </p:txBody>
      </p:sp>
      <p:sp>
        <p:nvSpPr>
          <p:cNvPr id="3" name="Rectangle 1">
            <a:extLst>
              <a:ext uri="{FF2B5EF4-FFF2-40B4-BE49-F238E27FC236}">
                <a16:creationId xmlns:a16="http://schemas.microsoft.com/office/drawing/2014/main" id="{EFEB6386-AA36-0CFB-50CD-8D7F7CF3EB8F}"/>
              </a:ext>
            </a:extLst>
          </p:cNvPr>
          <p:cNvSpPr>
            <a:spLocks noChangeArrowheads="1"/>
          </p:cNvSpPr>
          <p:nvPr/>
        </p:nvSpPr>
        <p:spPr bwMode="auto">
          <a:xfrm>
            <a:off x="1122218" y="1622240"/>
            <a:ext cx="9526117" cy="4206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tabLst/>
            </a:pP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अब हम देखते हैं कि प्रकाश संश्लेषण </a:t>
            </a:r>
            <a:r>
              <a:rPr kumimoji="0" lang="hi-IN" altLang="en-US" sz="20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प्रक्रम</a:t>
            </a: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में वास्तव में क्या होता है</a:t>
            </a:r>
            <a:r>
              <a:rPr kumimoji="0" lang="en-US"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endParaRPr kumimoji="0" lang="en-US" altLang="en-US" sz="20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tabLst/>
            </a:pP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इस </a:t>
            </a:r>
            <a:r>
              <a:rPr kumimoji="0" lang="hi-IN" altLang="en-US" sz="20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प्रक्रम</a:t>
            </a: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के दौरान निम्नलिखित घटनाएँ होती हैं</a:t>
            </a:r>
            <a:r>
              <a:rPr kumimoji="0" lang="en-US"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endParaRPr kumimoji="0" lang="en-US" altLang="en-US" sz="2000" b="1" i="0" u="none" strike="noStrike" cap="none" normalizeH="0" baseline="0" dirty="0">
              <a:ln>
                <a:noFill/>
              </a:ln>
              <a:solidFill>
                <a:schemeClr val="tx1"/>
              </a:solidFill>
              <a:effectLst/>
              <a:latin typeface="Arial" panose="020B0604020202020204" pitchFamily="34" charset="0"/>
            </a:endParaRPr>
          </a:p>
          <a:p>
            <a:pPr marL="514350" marR="0" lvl="0" indent="-514350" algn="l" defTabSz="914400" rtl="0" eaLnBrk="0" fontAlgn="base" latinLnBrk="0" hangingPunct="0">
              <a:lnSpc>
                <a:spcPct val="150000"/>
              </a:lnSpc>
              <a:spcBef>
                <a:spcPct val="0"/>
              </a:spcBef>
              <a:spcAft>
                <a:spcPct val="0"/>
              </a:spcAft>
              <a:buClrTx/>
              <a:buSzTx/>
              <a:buFont typeface="+mj-lt"/>
              <a:buAutoNum type="romanLcPeriod"/>
              <a:tabLst/>
            </a:pPr>
            <a:r>
              <a:rPr kumimoji="0" lang="hi-IN" altLang="en-US" sz="20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क्लोरोफिल</a:t>
            </a: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द्वारा प्रकाश ऊर्जा को अवशोषित करना। </a:t>
            </a:r>
            <a:endParaRPr kumimoji="0" lang="en-US" altLang="en-US" sz="2000" b="1" i="0" u="none" strike="noStrike" cap="none" normalizeH="0" baseline="0" dirty="0">
              <a:ln>
                <a:noFill/>
              </a:ln>
              <a:solidFill>
                <a:schemeClr val="tx1"/>
              </a:solidFill>
              <a:effectLst/>
              <a:latin typeface="Arial" panose="020B0604020202020204" pitchFamily="34" charset="0"/>
            </a:endParaRPr>
          </a:p>
          <a:p>
            <a:pPr marL="514350" marR="0" lvl="0" indent="-514350" algn="l" defTabSz="914400" rtl="0" eaLnBrk="0" fontAlgn="base" latinLnBrk="0" hangingPunct="0">
              <a:lnSpc>
                <a:spcPct val="150000"/>
              </a:lnSpc>
              <a:spcBef>
                <a:spcPct val="0"/>
              </a:spcBef>
              <a:spcAft>
                <a:spcPct val="0"/>
              </a:spcAft>
              <a:buClrTx/>
              <a:buSzTx/>
              <a:buFont typeface="+mj-lt"/>
              <a:buAutoNum type="romanLcPeriod"/>
              <a:tabLst/>
            </a:pP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प्रकाश ऊर्जा को रासायनिक ऊर्जा में रूपांतरित करना तथा जल अणुओं का हाइड्रोजन तथा ऑक्सीजन में </a:t>
            </a:r>
            <a:r>
              <a:rPr kumimoji="0" lang="hi-IN" altLang="en-US" sz="20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अपघटन</a:t>
            </a: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endParaRPr kumimoji="0" lang="en-US" altLang="en-US" sz="2000" b="1" i="0" u="none" strike="noStrike" cap="none" normalizeH="0" baseline="0" dirty="0">
              <a:ln>
                <a:noFill/>
              </a:ln>
              <a:solidFill>
                <a:schemeClr val="tx1"/>
              </a:solidFill>
              <a:effectLst/>
              <a:latin typeface="Arial" panose="020B0604020202020204" pitchFamily="34" charset="0"/>
            </a:endParaRPr>
          </a:p>
          <a:p>
            <a:pPr marL="514350" marR="0" lvl="0" indent="-514350" algn="l" defTabSz="914400" rtl="0" eaLnBrk="0" fontAlgn="base" latinLnBrk="0" hangingPunct="0">
              <a:lnSpc>
                <a:spcPct val="150000"/>
              </a:lnSpc>
              <a:spcBef>
                <a:spcPct val="0"/>
              </a:spcBef>
              <a:spcAft>
                <a:spcPct val="0"/>
              </a:spcAft>
              <a:buClrTx/>
              <a:buSzTx/>
              <a:buFont typeface="+mj-lt"/>
              <a:buAutoNum type="romanLcPeriod"/>
              <a:tabLst/>
            </a:pP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कार्बन डाइऑक्साइड का कार्बोहाइड्रेट में </a:t>
            </a:r>
            <a:r>
              <a:rPr kumimoji="0" lang="hi-IN" altLang="en-US" sz="20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अपचयन</a:t>
            </a: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endParaRPr kumimoji="0" lang="en-US" altLang="en-US" sz="20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tabLst/>
            </a:pP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यह आवश्यक नहीं है कि ये चरण तत्काल एक के बाद दूसरा हो</a:t>
            </a:r>
            <a:r>
              <a:rPr kumimoji="0" lang="en-US"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उदाहरण के लिए </a:t>
            </a:r>
            <a:r>
              <a:rPr kumimoji="0" lang="en-US"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0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मरुद्भिद</a:t>
            </a: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पौधे रात्रि में कार्बन डाइऑक्साइड लेते हैं और एक मध्यस्थ उत्पाद बनाते हैं। दिन में </a:t>
            </a:r>
            <a:r>
              <a:rPr kumimoji="0" lang="hi-IN" altLang="en-US" sz="20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क्लोरोफिल</a:t>
            </a: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ऊर्जा अवशोषित करके अंतिम उत्पाद बनाता है। </a:t>
            </a:r>
            <a:endParaRPr kumimoji="0" lang="en-US" altLang="en-US" sz="20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313175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17C1A-19A7-5867-7FE4-F358D94AD549}"/>
            </a:ext>
          </a:extLst>
        </p:cNvPr>
        <p:cNvGrpSpPr/>
        <p:nvPr/>
      </p:nvGrpSpPr>
      <p:grpSpPr>
        <a:xfrm>
          <a:off x="0" y="0"/>
          <a:ext cx="0" cy="0"/>
          <a:chOff x="0" y="0"/>
          <a:chExt cx="0" cy="0"/>
        </a:xfrm>
      </p:grpSpPr>
      <p:sp>
        <p:nvSpPr>
          <p:cNvPr id="6" name="Rectangle 4">
            <a:extLst>
              <a:ext uri="{FF2B5EF4-FFF2-40B4-BE49-F238E27FC236}">
                <a16:creationId xmlns:a16="http://schemas.microsoft.com/office/drawing/2014/main" id="{AB6F552F-6745-E61B-A62A-00624BC3BB7E}"/>
              </a:ext>
            </a:extLst>
          </p:cNvPr>
          <p:cNvSpPr>
            <a:spLocks noChangeArrowheads="1"/>
          </p:cNvSpPr>
          <p:nvPr/>
        </p:nvSpPr>
        <p:spPr bwMode="auto">
          <a:xfrm>
            <a:off x="1122218" y="839962"/>
            <a:ext cx="313579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hi-IN" altLang="en-US" sz="2800" b="1" i="0" u="sng" strike="noStrike" cap="none" normalizeH="0" baseline="0" dirty="0">
                <a:ln>
                  <a:noFill/>
                </a:ln>
                <a:solidFill>
                  <a:srgbClr val="EEB500"/>
                </a:solidFill>
                <a:effectLst/>
                <a:latin typeface="Arial" panose="020B0604020202020204" pitchFamily="34" charset="0"/>
                <a:cs typeface="Mangal" panose="02040503050203030202" pitchFamily="18" charset="0"/>
              </a:rPr>
              <a:t>पोषण </a:t>
            </a:r>
            <a:r>
              <a:rPr kumimoji="0" lang="en-US" altLang="en-US" sz="2800" b="1" i="0" u="sng" strike="noStrike" cap="none" normalizeH="0" baseline="0" dirty="0">
                <a:ln>
                  <a:noFill/>
                </a:ln>
                <a:solidFill>
                  <a:srgbClr val="EEB500"/>
                </a:solidFill>
                <a:effectLst/>
                <a:latin typeface="Arial" panose="020B0604020202020204" pitchFamily="34" charset="0"/>
                <a:cs typeface="Mangal" panose="02040503050203030202" pitchFamily="18" charset="0"/>
              </a:rPr>
              <a:t>(Nutrition) </a:t>
            </a:r>
            <a:endParaRPr kumimoji="0" lang="en-US" altLang="en-US" sz="2800" b="1" i="0" u="sng" strike="noStrike" cap="none" normalizeH="0" baseline="0" dirty="0">
              <a:ln>
                <a:noFill/>
              </a:ln>
              <a:solidFill>
                <a:srgbClr val="EEB500"/>
              </a:solidFill>
              <a:effectLst/>
              <a:latin typeface="Arial" panose="020B0604020202020204" pitchFamily="34" charset="0"/>
            </a:endParaRPr>
          </a:p>
        </p:txBody>
      </p:sp>
      <p:sp>
        <p:nvSpPr>
          <p:cNvPr id="4" name="Rectangle 2">
            <a:extLst>
              <a:ext uri="{FF2B5EF4-FFF2-40B4-BE49-F238E27FC236}">
                <a16:creationId xmlns:a16="http://schemas.microsoft.com/office/drawing/2014/main" id="{F46FDC92-B44E-3706-1418-02FA1DC8D852}"/>
              </a:ext>
            </a:extLst>
          </p:cNvPr>
          <p:cNvSpPr>
            <a:spLocks noChangeArrowheads="1"/>
          </p:cNvSpPr>
          <p:nvPr/>
        </p:nvSpPr>
        <p:spPr bwMode="auto">
          <a:xfrm>
            <a:off x="729095" y="1363182"/>
            <a:ext cx="6315941" cy="5130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आइए</a:t>
            </a:r>
            <a:r>
              <a:rPr kumimoji="0" lang="en-US"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हम देखें कि उपरोक्त </a:t>
            </a:r>
            <a:r>
              <a:rPr kumimoji="0" lang="hi-IN" altLang="en-US" sz="20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अभिक्रिया</a:t>
            </a: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का प्रत्येक घटक प्रकाश संश्लेषण के लिए किस प्रकार आवश्यक है। </a:t>
            </a:r>
            <a:endParaRPr kumimoji="0" lang="en-US" altLang="en-US" sz="20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यदि आप ध्यानपूर्वक एक पत्ती की अनुप्रस्थ काट का सूक्ष्मदर्शी द्वारा अवलोकन करेंगे </a:t>
            </a:r>
            <a:r>
              <a:rPr kumimoji="0" lang="en-US"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a:t>
            </a: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चित्र </a:t>
            </a:r>
            <a:r>
              <a:rPr kumimoji="0" lang="en-US"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5.1) </a:t>
            </a: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तो आप नोट करेंगे कि कुछ कोशिकाओं में हरे रंग के बिंदु दिखाई देते हैं। </a:t>
            </a:r>
            <a:endParaRPr kumimoji="0" lang="en-US" altLang="en-US" sz="20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ये हरे बिंदु </a:t>
            </a:r>
            <a:r>
              <a:rPr kumimoji="0" lang="hi-IN" altLang="en-US" sz="20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कोशिकांग</a:t>
            </a: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हैं</a:t>
            </a:r>
            <a:r>
              <a:rPr kumimoji="0" lang="en-US"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जिन्हें </a:t>
            </a:r>
            <a:r>
              <a:rPr kumimoji="0" lang="hi-IN" altLang="en-US" sz="2000" b="1" i="0" u="none" strike="noStrike" cap="none" normalizeH="0" baseline="0" dirty="0" err="1">
                <a:ln>
                  <a:noFill/>
                </a:ln>
                <a:solidFill>
                  <a:srgbClr val="00B0F0"/>
                </a:solidFill>
                <a:effectLst/>
                <a:latin typeface="Arial" panose="020B0604020202020204" pitchFamily="34" charset="0"/>
                <a:cs typeface="Mangal" panose="02040503050203030202" pitchFamily="18" charset="0"/>
              </a:rPr>
              <a:t>क्लोरोप्लास्ट</a:t>
            </a: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कहते हैं</a:t>
            </a:r>
            <a:r>
              <a:rPr kumimoji="0" lang="en-US"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इनमें </a:t>
            </a:r>
            <a:r>
              <a:rPr kumimoji="0" lang="hi-IN" altLang="en-US" sz="20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क्लोरोफिल</a:t>
            </a: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होता है। </a:t>
            </a:r>
            <a:endParaRPr kumimoji="0" lang="en-US" altLang="en-US" sz="20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चित्र </a:t>
            </a:r>
            <a:r>
              <a:rPr kumimoji="0" lang="en-US"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5.1</a:t>
            </a: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के मुख्य भाग</a:t>
            </a:r>
            <a:r>
              <a:rPr kumimoji="0" lang="en-US"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0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मध्यशिरा</a:t>
            </a:r>
            <a:r>
              <a:rPr kumimoji="0" lang="en-US"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0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पर्ण</a:t>
            </a: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पटल</a:t>
            </a:r>
            <a:r>
              <a:rPr kumimoji="0" lang="en-US"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शिरा</a:t>
            </a:r>
            <a:r>
              <a:rPr kumimoji="0" lang="en-US"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0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मोमी</a:t>
            </a: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0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क्यूटिकल</a:t>
            </a:r>
            <a:r>
              <a:rPr kumimoji="0" lang="en-US"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ऊपरी </a:t>
            </a:r>
            <a:r>
              <a:rPr kumimoji="0" lang="hi-IN" altLang="en-US" sz="20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बाह्य</a:t>
            </a: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त्वचा</a:t>
            </a:r>
            <a:r>
              <a:rPr kumimoji="0" lang="en-US"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हरित </a:t>
            </a:r>
            <a:r>
              <a:rPr kumimoji="0" lang="hi-IN" altLang="en-US" sz="20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लवक</a:t>
            </a:r>
            <a:r>
              <a:rPr kumimoji="0" lang="en-US"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वायु कोश</a:t>
            </a:r>
            <a:r>
              <a:rPr kumimoji="0" lang="en-US"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द्वार कोशिका</a:t>
            </a:r>
            <a:r>
              <a:rPr kumimoji="0" lang="en-US"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निचली </a:t>
            </a:r>
            <a:r>
              <a:rPr kumimoji="0" lang="hi-IN" altLang="en-US" sz="20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बाह्य</a:t>
            </a:r>
            <a:r>
              <a:rPr kumimoji="0" lang="hi-IN" altLang="en-US" sz="20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त्वचा।</a:t>
            </a:r>
            <a:endParaRPr kumimoji="0" lang="en-US" altLang="en-US" sz="2000" b="1" i="0" u="none" strike="noStrike" cap="none" normalizeH="0" baseline="0" dirty="0">
              <a:ln>
                <a:noFill/>
              </a:ln>
              <a:solidFill>
                <a:schemeClr val="tx1"/>
              </a:solidFill>
              <a:effectLst/>
              <a:latin typeface="Arial" panose="020B0604020202020204" pitchFamily="34" charset="0"/>
            </a:endParaRPr>
          </a:p>
        </p:txBody>
      </p:sp>
      <p:pic>
        <p:nvPicPr>
          <p:cNvPr id="20484" name="Picture 4" descr="एक हरे पत्ते का अनुप्रस्थ काट">
            <a:extLst>
              <a:ext uri="{FF2B5EF4-FFF2-40B4-BE49-F238E27FC236}">
                <a16:creationId xmlns:a16="http://schemas.microsoft.com/office/drawing/2014/main" id="{665DEC02-8A1C-D904-39BD-12E1BBFE3E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7771" y="1519238"/>
            <a:ext cx="4014553" cy="4081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55021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F2E6E-1263-3378-7D69-76728815A3EA}"/>
            </a:ext>
          </a:extLst>
        </p:cNvPr>
        <p:cNvGrpSpPr/>
        <p:nvPr/>
      </p:nvGrpSpPr>
      <p:grpSpPr>
        <a:xfrm>
          <a:off x="0" y="0"/>
          <a:ext cx="0" cy="0"/>
          <a:chOff x="0" y="0"/>
          <a:chExt cx="0" cy="0"/>
        </a:xfrm>
      </p:grpSpPr>
      <p:sp>
        <p:nvSpPr>
          <p:cNvPr id="6" name="Rectangle 4">
            <a:extLst>
              <a:ext uri="{FF2B5EF4-FFF2-40B4-BE49-F238E27FC236}">
                <a16:creationId xmlns:a16="http://schemas.microsoft.com/office/drawing/2014/main" id="{E5E7F2FB-C0C8-8558-DF7B-BC808E19694A}"/>
              </a:ext>
            </a:extLst>
          </p:cNvPr>
          <p:cNvSpPr>
            <a:spLocks noChangeArrowheads="1"/>
          </p:cNvSpPr>
          <p:nvPr/>
        </p:nvSpPr>
        <p:spPr bwMode="auto">
          <a:xfrm>
            <a:off x="1122218" y="839962"/>
            <a:ext cx="313579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hi-IN" altLang="en-US" sz="2800" b="1" i="0" u="sng" strike="noStrike" cap="none" normalizeH="0" baseline="0" dirty="0">
                <a:ln>
                  <a:noFill/>
                </a:ln>
                <a:solidFill>
                  <a:srgbClr val="EEB500"/>
                </a:solidFill>
                <a:effectLst/>
                <a:latin typeface="Arial" panose="020B0604020202020204" pitchFamily="34" charset="0"/>
                <a:cs typeface="Mangal" panose="02040503050203030202" pitchFamily="18" charset="0"/>
              </a:rPr>
              <a:t>पोषण </a:t>
            </a:r>
            <a:r>
              <a:rPr kumimoji="0" lang="en-US" altLang="en-US" sz="2800" b="1" i="0" u="sng" strike="noStrike" cap="none" normalizeH="0" baseline="0" dirty="0">
                <a:ln>
                  <a:noFill/>
                </a:ln>
                <a:solidFill>
                  <a:srgbClr val="EEB500"/>
                </a:solidFill>
                <a:effectLst/>
                <a:latin typeface="Arial" panose="020B0604020202020204" pitchFamily="34" charset="0"/>
                <a:cs typeface="Mangal" panose="02040503050203030202" pitchFamily="18" charset="0"/>
              </a:rPr>
              <a:t>(Nutrition) </a:t>
            </a:r>
            <a:endParaRPr kumimoji="0" lang="en-US" altLang="en-US" sz="2800" b="1" i="0" u="sng" strike="noStrike" cap="none" normalizeH="0" baseline="0" dirty="0">
              <a:ln>
                <a:noFill/>
              </a:ln>
              <a:solidFill>
                <a:srgbClr val="EEB500"/>
              </a:solidFill>
              <a:effectLst/>
              <a:latin typeface="Arial" panose="020B0604020202020204" pitchFamily="34" charset="0"/>
            </a:endParaRPr>
          </a:p>
        </p:txBody>
      </p:sp>
      <p:sp>
        <p:nvSpPr>
          <p:cNvPr id="3" name="TextBox 2">
            <a:extLst>
              <a:ext uri="{FF2B5EF4-FFF2-40B4-BE49-F238E27FC236}">
                <a16:creationId xmlns:a16="http://schemas.microsoft.com/office/drawing/2014/main" id="{944E91C8-13DC-300B-8077-ABE64588F399}"/>
              </a:ext>
            </a:extLst>
          </p:cNvPr>
          <p:cNvSpPr txBox="1"/>
          <p:nvPr/>
        </p:nvSpPr>
        <p:spPr>
          <a:xfrm>
            <a:off x="1122218" y="1510784"/>
            <a:ext cx="6105524" cy="461665"/>
          </a:xfrm>
          <a:prstGeom prst="rect">
            <a:avLst/>
          </a:prstGeom>
          <a:noFill/>
        </p:spPr>
        <p:txBody>
          <a:bodyPr wrap="square">
            <a:spAutoFit/>
          </a:bodyPr>
          <a:lstStyle/>
          <a:p>
            <a:r>
              <a:rPr lang="hi-IN" sz="2400" b="1" dirty="0">
                <a:solidFill>
                  <a:srgbClr val="00B050"/>
                </a:solidFill>
              </a:rPr>
              <a:t>क्रियाकलाप 5.1-</a:t>
            </a:r>
            <a:endParaRPr lang="en-IN" sz="2400" b="1" dirty="0">
              <a:solidFill>
                <a:srgbClr val="00B050"/>
              </a:solidFill>
            </a:endParaRPr>
          </a:p>
        </p:txBody>
      </p:sp>
      <p:sp>
        <p:nvSpPr>
          <p:cNvPr id="5" name="Rectangle 1">
            <a:extLst>
              <a:ext uri="{FF2B5EF4-FFF2-40B4-BE49-F238E27FC236}">
                <a16:creationId xmlns:a16="http://schemas.microsoft.com/office/drawing/2014/main" id="{CA713A56-DB22-167F-2162-721477346279}"/>
              </a:ext>
            </a:extLst>
          </p:cNvPr>
          <p:cNvSpPr>
            <a:spLocks noChangeArrowheads="1"/>
          </p:cNvSpPr>
          <p:nvPr/>
        </p:nvSpPr>
        <p:spPr bwMode="auto">
          <a:xfrm>
            <a:off x="1122218" y="1941796"/>
            <a:ext cx="11069782" cy="4475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गमले में लगा एक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शबलित</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पत्ती </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उदाहरण के लिए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मनीप्लांट</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या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क्रोटन</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का पौधा</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वाला पौधा लीजिए।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पौधे को तीन दिन अँधेरे कमरे में रखिए ताकि उसका संपूर्ण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मंड</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प्रयुक्त हो जाए।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अब पौधे को लगभग छः घंटे के लिए सूर्य के प्रकाश में रखिए। पौधे से एक पत्ती तोड़ लीजिए।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इसमें हरे भाग को अंकित करिए तथा उन्हें एक कागज पर ट्रेस कर लीजिए।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कुछ मिनट के लिए इस पत्ती को उबलते पानी में डाल दीजिए।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इसके बाद इसे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ऐल्कोहॉल</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से भरे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बीकर</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में डुबा दीजिए।</a:t>
            </a:r>
            <a:endParaRPr kumimoji="0" lang="en-US" altLang="en-US" sz="24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576388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91D9E-8E1B-1DD6-E83E-6AE40FAF829D}"/>
            </a:ext>
          </a:extLst>
        </p:cNvPr>
        <p:cNvGrpSpPr/>
        <p:nvPr/>
      </p:nvGrpSpPr>
      <p:grpSpPr>
        <a:xfrm>
          <a:off x="0" y="0"/>
          <a:ext cx="0" cy="0"/>
          <a:chOff x="0" y="0"/>
          <a:chExt cx="0" cy="0"/>
        </a:xfrm>
      </p:grpSpPr>
      <p:sp>
        <p:nvSpPr>
          <p:cNvPr id="6" name="Rectangle 4">
            <a:extLst>
              <a:ext uri="{FF2B5EF4-FFF2-40B4-BE49-F238E27FC236}">
                <a16:creationId xmlns:a16="http://schemas.microsoft.com/office/drawing/2014/main" id="{4F0214CC-09E8-A621-0829-DB98D9A5FBD6}"/>
              </a:ext>
            </a:extLst>
          </p:cNvPr>
          <p:cNvSpPr>
            <a:spLocks noChangeArrowheads="1"/>
          </p:cNvSpPr>
          <p:nvPr/>
        </p:nvSpPr>
        <p:spPr bwMode="auto">
          <a:xfrm>
            <a:off x="1122218" y="839962"/>
            <a:ext cx="313579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hi-IN" altLang="en-US" sz="2800" b="1" i="0" u="sng" strike="noStrike" cap="none" normalizeH="0" baseline="0" dirty="0">
                <a:ln>
                  <a:noFill/>
                </a:ln>
                <a:solidFill>
                  <a:srgbClr val="EEB500"/>
                </a:solidFill>
                <a:effectLst/>
                <a:latin typeface="Arial" panose="020B0604020202020204" pitchFamily="34" charset="0"/>
                <a:cs typeface="Mangal" panose="02040503050203030202" pitchFamily="18" charset="0"/>
              </a:rPr>
              <a:t>पोषण </a:t>
            </a:r>
            <a:r>
              <a:rPr kumimoji="0" lang="en-US" altLang="en-US" sz="2800" b="1" i="0" u="sng" strike="noStrike" cap="none" normalizeH="0" baseline="0" dirty="0">
                <a:ln>
                  <a:noFill/>
                </a:ln>
                <a:solidFill>
                  <a:srgbClr val="EEB500"/>
                </a:solidFill>
                <a:effectLst/>
                <a:latin typeface="Arial" panose="020B0604020202020204" pitchFamily="34" charset="0"/>
                <a:cs typeface="Mangal" panose="02040503050203030202" pitchFamily="18" charset="0"/>
              </a:rPr>
              <a:t>(Nutrition) </a:t>
            </a:r>
            <a:endParaRPr kumimoji="0" lang="en-US" altLang="en-US" sz="2800" b="1" i="0" u="sng" strike="noStrike" cap="none" normalizeH="0" baseline="0" dirty="0">
              <a:ln>
                <a:noFill/>
              </a:ln>
              <a:solidFill>
                <a:srgbClr val="EEB500"/>
              </a:solidFill>
              <a:effectLst/>
              <a:latin typeface="Arial" panose="020B0604020202020204" pitchFamily="34" charset="0"/>
            </a:endParaRPr>
          </a:p>
        </p:txBody>
      </p:sp>
      <p:sp>
        <p:nvSpPr>
          <p:cNvPr id="3" name="TextBox 2">
            <a:extLst>
              <a:ext uri="{FF2B5EF4-FFF2-40B4-BE49-F238E27FC236}">
                <a16:creationId xmlns:a16="http://schemas.microsoft.com/office/drawing/2014/main" id="{EA762834-D54F-E3C7-DCD1-85F12E44717D}"/>
              </a:ext>
            </a:extLst>
          </p:cNvPr>
          <p:cNvSpPr txBox="1"/>
          <p:nvPr/>
        </p:nvSpPr>
        <p:spPr>
          <a:xfrm>
            <a:off x="1122218" y="1510784"/>
            <a:ext cx="6105524" cy="461665"/>
          </a:xfrm>
          <a:prstGeom prst="rect">
            <a:avLst/>
          </a:prstGeom>
          <a:noFill/>
        </p:spPr>
        <p:txBody>
          <a:bodyPr wrap="square">
            <a:spAutoFit/>
          </a:bodyPr>
          <a:lstStyle/>
          <a:p>
            <a:r>
              <a:rPr lang="hi-IN" sz="2400" b="1" dirty="0">
                <a:solidFill>
                  <a:srgbClr val="00B050"/>
                </a:solidFill>
              </a:rPr>
              <a:t>क्रियाकलाप 5.1-</a:t>
            </a:r>
            <a:endParaRPr lang="en-IN" sz="2400" b="1" dirty="0">
              <a:solidFill>
                <a:srgbClr val="00B050"/>
              </a:solidFill>
            </a:endParaRPr>
          </a:p>
        </p:txBody>
      </p:sp>
      <p:sp>
        <p:nvSpPr>
          <p:cNvPr id="2" name="Rectangle 1">
            <a:extLst>
              <a:ext uri="{FF2B5EF4-FFF2-40B4-BE49-F238E27FC236}">
                <a16:creationId xmlns:a16="http://schemas.microsoft.com/office/drawing/2014/main" id="{3CE4CD08-136B-4114-4484-4CC93200DF43}"/>
              </a:ext>
            </a:extLst>
          </p:cNvPr>
          <p:cNvSpPr>
            <a:spLocks noChangeArrowheads="1"/>
          </p:cNvSpPr>
          <p:nvPr/>
        </p:nvSpPr>
        <p:spPr bwMode="auto">
          <a:xfrm>
            <a:off x="1122218" y="2233268"/>
            <a:ext cx="10307782" cy="3267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इस </a:t>
            </a:r>
            <a:r>
              <a:rPr kumimoji="0" lang="hi-IN" altLang="en-US" sz="28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बीकर</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को सावधानी से जल </a:t>
            </a:r>
            <a:r>
              <a:rPr kumimoji="0" lang="hi-IN" altLang="en-US" sz="28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ऊष्मक</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में रखकर तब तक गर्म करिए</a:t>
            </a:r>
            <a:r>
              <a:rPr kumimoji="0" lang="en-US"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जब तक </a:t>
            </a:r>
            <a:r>
              <a:rPr kumimoji="0" lang="hi-IN" altLang="en-US" sz="28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ऐल्कोहॉल</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उबलने न लगे। </a:t>
            </a:r>
            <a:endParaRPr lang="en-US" altLang="en-US" sz="2800" b="1" dirty="0">
              <a:latin typeface="Arial" panose="020B0604020202020204" pitchFamily="34" charset="0"/>
            </a:endParaRPr>
          </a:p>
          <a:p>
            <a:pPr marL="457200" marR="0" lvl="0" indent="-45720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en-US"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पत्ती के रंग का क्या होता है</a:t>
            </a:r>
            <a:r>
              <a:rPr kumimoji="0" lang="en-US"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विलयन का रंग कैसा हो जाता है</a:t>
            </a:r>
            <a:r>
              <a:rPr kumimoji="0" lang="en-US"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endParaRPr kumimoji="0" lang="en-US" altLang="en-US" sz="2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tabLst/>
            </a:pPr>
            <a:r>
              <a:rPr kumimoji="0" lang="hi-IN" altLang="en-US" sz="2800" b="1" i="0" u="none" strike="noStrike" cap="none" normalizeH="0" baseline="0" dirty="0">
                <a:ln>
                  <a:noFill/>
                </a:ln>
                <a:solidFill>
                  <a:srgbClr val="EEB500"/>
                </a:solidFill>
                <a:effectLst/>
                <a:latin typeface="Arial" panose="020B0604020202020204" pitchFamily="34" charset="0"/>
                <a:cs typeface="Mangal" panose="02040503050203030202" pitchFamily="18" charset="0"/>
              </a:rPr>
              <a:t>उत्तर </a:t>
            </a:r>
            <a:r>
              <a:rPr kumimoji="0" lang="en-US" altLang="en-US" sz="2800" b="1" i="0" u="none" strike="noStrike" cap="none" normalizeH="0" baseline="0" dirty="0">
                <a:ln>
                  <a:noFill/>
                </a:ln>
                <a:solidFill>
                  <a:srgbClr val="EEB500"/>
                </a:solidFill>
                <a:effectLst/>
                <a:latin typeface="Arial" panose="020B0604020202020204" pitchFamily="34" charset="0"/>
                <a:cs typeface="Mangal" panose="02040503050203030202" pitchFamily="18" charset="0"/>
              </a:rPr>
              <a:t>- </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पत्ती रंगहीन हो जाती है। </a:t>
            </a:r>
            <a:r>
              <a:rPr kumimoji="0" lang="hi-IN" altLang="en-US" sz="28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क्लोरोफिल</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8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ऐल्कोहॉल</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में घुल जाता है और </a:t>
            </a:r>
            <a:r>
              <a:rPr kumimoji="0" lang="hi-IN" altLang="en-US" sz="28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ऐल्कोहॉल</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हरा हो जाता है।</a:t>
            </a:r>
            <a:endParaRPr kumimoji="0" lang="en-US" altLang="en-US" sz="28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4392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56701-4D0C-769B-1F05-AAC39D919CA1}"/>
            </a:ext>
          </a:extLst>
        </p:cNvPr>
        <p:cNvGrpSpPr/>
        <p:nvPr/>
      </p:nvGrpSpPr>
      <p:grpSpPr>
        <a:xfrm>
          <a:off x="0" y="0"/>
          <a:ext cx="0" cy="0"/>
          <a:chOff x="0" y="0"/>
          <a:chExt cx="0" cy="0"/>
        </a:xfrm>
      </p:grpSpPr>
      <p:sp>
        <p:nvSpPr>
          <p:cNvPr id="6" name="Rectangle 4">
            <a:extLst>
              <a:ext uri="{FF2B5EF4-FFF2-40B4-BE49-F238E27FC236}">
                <a16:creationId xmlns:a16="http://schemas.microsoft.com/office/drawing/2014/main" id="{A1A6956C-3206-350C-E374-7947F9CE70C2}"/>
              </a:ext>
            </a:extLst>
          </p:cNvPr>
          <p:cNvSpPr>
            <a:spLocks noChangeArrowheads="1"/>
          </p:cNvSpPr>
          <p:nvPr/>
        </p:nvSpPr>
        <p:spPr bwMode="auto">
          <a:xfrm>
            <a:off x="1122218" y="839962"/>
            <a:ext cx="313579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hi-IN" altLang="en-US" sz="2800" b="1" i="0" u="sng" strike="noStrike" cap="none" normalizeH="0" baseline="0" dirty="0">
                <a:ln>
                  <a:noFill/>
                </a:ln>
                <a:solidFill>
                  <a:srgbClr val="EEB500"/>
                </a:solidFill>
                <a:effectLst/>
                <a:latin typeface="Arial" panose="020B0604020202020204" pitchFamily="34" charset="0"/>
                <a:cs typeface="Mangal" panose="02040503050203030202" pitchFamily="18" charset="0"/>
              </a:rPr>
              <a:t>पोषण </a:t>
            </a:r>
            <a:r>
              <a:rPr kumimoji="0" lang="en-US" altLang="en-US" sz="2800" b="1" i="0" u="sng" strike="noStrike" cap="none" normalizeH="0" baseline="0" dirty="0">
                <a:ln>
                  <a:noFill/>
                </a:ln>
                <a:solidFill>
                  <a:srgbClr val="EEB500"/>
                </a:solidFill>
                <a:effectLst/>
                <a:latin typeface="Arial" panose="020B0604020202020204" pitchFamily="34" charset="0"/>
                <a:cs typeface="Mangal" panose="02040503050203030202" pitchFamily="18" charset="0"/>
              </a:rPr>
              <a:t>(Nutrition) </a:t>
            </a:r>
            <a:endParaRPr kumimoji="0" lang="en-US" altLang="en-US" sz="2800" b="1" i="0" u="sng" strike="noStrike" cap="none" normalizeH="0" baseline="0" dirty="0">
              <a:ln>
                <a:noFill/>
              </a:ln>
              <a:solidFill>
                <a:srgbClr val="EEB500"/>
              </a:solidFill>
              <a:effectLst/>
              <a:latin typeface="Arial" panose="020B0604020202020204" pitchFamily="34" charset="0"/>
            </a:endParaRPr>
          </a:p>
        </p:txBody>
      </p:sp>
      <p:sp>
        <p:nvSpPr>
          <p:cNvPr id="3" name="TextBox 2">
            <a:extLst>
              <a:ext uri="{FF2B5EF4-FFF2-40B4-BE49-F238E27FC236}">
                <a16:creationId xmlns:a16="http://schemas.microsoft.com/office/drawing/2014/main" id="{D6F6F3CC-85D5-ACF8-6384-829CCAC9EFB2}"/>
              </a:ext>
            </a:extLst>
          </p:cNvPr>
          <p:cNvSpPr txBox="1"/>
          <p:nvPr/>
        </p:nvSpPr>
        <p:spPr>
          <a:xfrm>
            <a:off x="1122218" y="1510784"/>
            <a:ext cx="6105524" cy="461665"/>
          </a:xfrm>
          <a:prstGeom prst="rect">
            <a:avLst/>
          </a:prstGeom>
          <a:noFill/>
        </p:spPr>
        <p:txBody>
          <a:bodyPr wrap="square">
            <a:spAutoFit/>
          </a:bodyPr>
          <a:lstStyle/>
          <a:p>
            <a:r>
              <a:rPr lang="hi-IN" sz="2400" b="1" dirty="0">
                <a:solidFill>
                  <a:srgbClr val="00B050"/>
                </a:solidFill>
              </a:rPr>
              <a:t>क्रियाकलाप 5.1-</a:t>
            </a:r>
            <a:endParaRPr lang="en-IN" sz="2400" b="1" dirty="0">
              <a:solidFill>
                <a:srgbClr val="00B050"/>
              </a:solidFill>
            </a:endParaRPr>
          </a:p>
        </p:txBody>
      </p:sp>
      <p:sp>
        <p:nvSpPr>
          <p:cNvPr id="4" name="Rectangle 1">
            <a:extLst>
              <a:ext uri="{FF2B5EF4-FFF2-40B4-BE49-F238E27FC236}">
                <a16:creationId xmlns:a16="http://schemas.microsoft.com/office/drawing/2014/main" id="{1D79DC52-821B-BE49-C8F7-1FCA0C4DBF3B}"/>
              </a:ext>
            </a:extLst>
          </p:cNvPr>
          <p:cNvSpPr>
            <a:spLocks noChangeArrowheads="1"/>
          </p:cNvSpPr>
          <p:nvPr/>
        </p:nvSpPr>
        <p:spPr bwMode="auto">
          <a:xfrm>
            <a:off x="1034760" y="2272451"/>
            <a:ext cx="7709190"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अब कुछ मिनट के लिए इस पत्ती को आयोडीन के तनु विलयन में डाल दीजिए।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पत्ती को बाहर निकालकर उसके आयोडीन को धो डालिए।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पत्ती के रंग </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चित्र </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5.2) </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का अवलोकन कीजिए और प्रारंभ में पत्ती का जो ट्रेस किया था उससे इसकी तुलना कीजिए।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निष्कर्ष</a:t>
            </a:r>
            <a:r>
              <a:rPr kumimoji="0" lang="en-US"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पत्ती का हरा भाग गहरा नीला हो जाता है। यह स्टार्च की उपस्थिति को दर्शाता है।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kumimoji="0" lang="hi-IN" altLang="en-US" sz="2400" b="1" i="0" u="none" strike="noStrike" cap="none" normalizeH="0" baseline="0" dirty="0" err="1">
                <a:ln>
                  <a:noFill/>
                </a:ln>
                <a:solidFill>
                  <a:srgbClr val="EEB500"/>
                </a:solidFill>
                <a:effectLst/>
                <a:latin typeface="Arial" panose="020B0604020202020204" pitchFamily="34" charset="0"/>
                <a:cs typeface="Mangal" panose="02040503050203030202" pitchFamily="18" charset="0"/>
              </a:rPr>
              <a:t>उत्तर:</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पत्ती</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का रंगहीन भाग स्टार्च के निर्माण को नहीं दर्शाता है। </a:t>
            </a: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इस गतिविधि से हम यह निष्कर्ष निकाल सकते हैं कि प्रकाश संश्लेषण के लिए </a:t>
            </a:r>
            <a:r>
              <a:rPr kumimoji="0" lang="hi-IN" altLang="en-US" sz="24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क्लोरोफिल</a:t>
            </a:r>
            <a:r>
              <a:rPr kumimoji="0" lang="hi-IN" altLang="en-US" sz="24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आवश्यक है। </a:t>
            </a:r>
            <a:endParaRPr kumimoji="0" lang="en-US" altLang="en-US" sz="2400" b="1" i="0" u="none" strike="noStrike" cap="none" normalizeH="0" baseline="0" dirty="0">
              <a:ln>
                <a:noFill/>
              </a:ln>
              <a:solidFill>
                <a:schemeClr val="tx1"/>
              </a:solidFill>
              <a:effectLst/>
              <a:latin typeface="Arial" panose="020B0604020202020204" pitchFamily="34" charset="0"/>
            </a:endParaRPr>
          </a:p>
        </p:txBody>
      </p:sp>
      <p:pic>
        <p:nvPicPr>
          <p:cNvPr id="23555" name="Picture 3" descr="NCERT Based Activity: Life Processes - Science Class 10 PDF Download">
            <a:extLst>
              <a:ext uri="{FF2B5EF4-FFF2-40B4-BE49-F238E27FC236}">
                <a16:creationId xmlns:a16="http://schemas.microsoft.com/office/drawing/2014/main" id="{DD850DCB-E00D-EA88-C007-14DC7B55F6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43950" y="1455940"/>
            <a:ext cx="2841206" cy="3946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17756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B822C-4817-7134-15F4-AF38A5E13F37}"/>
            </a:ext>
          </a:extLst>
        </p:cNvPr>
        <p:cNvGrpSpPr/>
        <p:nvPr/>
      </p:nvGrpSpPr>
      <p:grpSpPr>
        <a:xfrm>
          <a:off x="0" y="0"/>
          <a:ext cx="0" cy="0"/>
          <a:chOff x="0" y="0"/>
          <a:chExt cx="0" cy="0"/>
        </a:xfrm>
      </p:grpSpPr>
      <p:sp>
        <p:nvSpPr>
          <p:cNvPr id="6" name="Rectangle 4">
            <a:extLst>
              <a:ext uri="{FF2B5EF4-FFF2-40B4-BE49-F238E27FC236}">
                <a16:creationId xmlns:a16="http://schemas.microsoft.com/office/drawing/2014/main" id="{B38B65E4-F2F3-08AB-3F6C-1B1E42288C6F}"/>
              </a:ext>
            </a:extLst>
          </p:cNvPr>
          <p:cNvSpPr>
            <a:spLocks noChangeArrowheads="1"/>
          </p:cNvSpPr>
          <p:nvPr/>
        </p:nvSpPr>
        <p:spPr bwMode="auto">
          <a:xfrm>
            <a:off x="1122218" y="839962"/>
            <a:ext cx="313579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hi-IN" altLang="en-US" sz="2800" b="1" i="0" u="sng" strike="noStrike" cap="none" normalizeH="0" baseline="0" dirty="0">
                <a:ln>
                  <a:noFill/>
                </a:ln>
                <a:solidFill>
                  <a:srgbClr val="EEB500"/>
                </a:solidFill>
                <a:effectLst/>
                <a:latin typeface="Arial" panose="020B0604020202020204" pitchFamily="34" charset="0"/>
                <a:cs typeface="Mangal" panose="02040503050203030202" pitchFamily="18" charset="0"/>
              </a:rPr>
              <a:t>पोषण </a:t>
            </a:r>
            <a:r>
              <a:rPr kumimoji="0" lang="en-US" altLang="en-US" sz="2800" b="1" i="0" u="sng" strike="noStrike" cap="none" normalizeH="0" baseline="0" dirty="0">
                <a:ln>
                  <a:noFill/>
                </a:ln>
                <a:solidFill>
                  <a:srgbClr val="EEB500"/>
                </a:solidFill>
                <a:effectLst/>
                <a:latin typeface="Arial" panose="020B0604020202020204" pitchFamily="34" charset="0"/>
                <a:cs typeface="Mangal" panose="02040503050203030202" pitchFamily="18" charset="0"/>
              </a:rPr>
              <a:t>(Nutrition) </a:t>
            </a:r>
            <a:endParaRPr kumimoji="0" lang="en-US" altLang="en-US" sz="2800" b="1" i="0" u="sng" strike="noStrike" cap="none" normalizeH="0" baseline="0" dirty="0">
              <a:ln>
                <a:noFill/>
              </a:ln>
              <a:solidFill>
                <a:srgbClr val="EEB500"/>
              </a:solidFill>
              <a:effectLst/>
              <a:latin typeface="Arial" panose="020B0604020202020204" pitchFamily="34" charset="0"/>
            </a:endParaRPr>
          </a:p>
        </p:txBody>
      </p:sp>
      <p:sp>
        <p:nvSpPr>
          <p:cNvPr id="3" name="TextBox 2">
            <a:extLst>
              <a:ext uri="{FF2B5EF4-FFF2-40B4-BE49-F238E27FC236}">
                <a16:creationId xmlns:a16="http://schemas.microsoft.com/office/drawing/2014/main" id="{E7B21292-F764-BAEB-0960-183222C54422}"/>
              </a:ext>
            </a:extLst>
          </p:cNvPr>
          <p:cNvSpPr txBox="1"/>
          <p:nvPr/>
        </p:nvSpPr>
        <p:spPr>
          <a:xfrm>
            <a:off x="1122218" y="1510784"/>
            <a:ext cx="6105524" cy="461665"/>
          </a:xfrm>
          <a:prstGeom prst="rect">
            <a:avLst/>
          </a:prstGeom>
          <a:noFill/>
        </p:spPr>
        <p:txBody>
          <a:bodyPr wrap="square">
            <a:spAutoFit/>
          </a:bodyPr>
          <a:lstStyle/>
          <a:p>
            <a:r>
              <a:rPr lang="hi-IN" sz="2400" b="1" dirty="0">
                <a:solidFill>
                  <a:srgbClr val="00B050"/>
                </a:solidFill>
              </a:rPr>
              <a:t>क्रियाकलाप 5.1-</a:t>
            </a:r>
            <a:endParaRPr lang="en-IN" sz="2400" b="1" dirty="0">
              <a:solidFill>
                <a:srgbClr val="00B050"/>
              </a:solidFill>
            </a:endParaRPr>
          </a:p>
        </p:txBody>
      </p:sp>
      <p:sp>
        <p:nvSpPr>
          <p:cNvPr id="4" name="Rectangle 1">
            <a:extLst>
              <a:ext uri="{FF2B5EF4-FFF2-40B4-BE49-F238E27FC236}">
                <a16:creationId xmlns:a16="http://schemas.microsoft.com/office/drawing/2014/main" id="{741D58B1-50E9-0979-F623-1AA9876E16BC}"/>
              </a:ext>
            </a:extLst>
          </p:cNvPr>
          <p:cNvSpPr>
            <a:spLocks noChangeArrowheads="1"/>
          </p:cNvSpPr>
          <p:nvPr/>
        </p:nvSpPr>
        <p:spPr bwMode="auto">
          <a:xfrm>
            <a:off x="951972" y="2120051"/>
            <a:ext cx="6612082"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प्रकाश संश्लेषण के लिए गैसों का अधिकांश आदान</a:t>
            </a:r>
            <a:r>
              <a:rPr kumimoji="0" lang="en-US"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प्रदान इन्हीं छिद्रों के द्वारा होता है</a:t>
            </a:r>
            <a:r>
              <a:rPr kumimoji="0" lang="en-US"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लेकिन यहाँ यह जानना भी आवश्यक है कि गैसों का आदान</a:t>
            </a:r>
            <a:r>
              <a:rPr kumimoji="0" lang="en-US"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प्रदान तने</a:t>
            </a:r>
            <a:r>
              <a:rPr kumimoji="0" lang="en-US"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जड़ और पत्तियों की सतह से भी होता है। </a:t>
            </a:r>
            <a:endParaRPr kumimoji="0" lang="en-US" altLang="en-US" sz="2800" b="1" i="0" u="none" strike="noStrike" cap="none" normalizeH="0" baseline="0" dirty="0">
              <a:ln>
                <a:noFill/>
              </a:ln>
              <a:solidFill>
                <a:schemeClr val="tx1"/>
              </a:solidFill>
              <a:effectLst/>
              <a:latin typeface="Arial" panose="020B0604020202020204" pitchFamily="34" charset="0"/>
            </a:endParaRP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इन </a:t>
            </a:r>
            <a:r>
              <a:rPr kumimoji="0" lang="hi-IN" altLang="en-US" sz="2800" b="1" i="0" u="none" strike="noStrike" cap="none" normalizeH="0" baseline="0" dirty="0" err="1">
                <a:ln>
                  <a:noFill/>
                </a:ln>
                <a:solidFill>
                  <a:schemeClr val="tx1"/>
                </a:solidFill>
                <a:effectLst/>
                <a:latin typeface="Arial" panose="020B0604020202020204" pitchFamily="34" charset="0"/>
                <a:cs typeface="Mangal" panose="02040503050203030202" pitchFamily="18" charset="0"/>
              </a:rPr>
              <a:t>रंध्रों</a:t>
            </a:r>
            <a:r>
              <a:rPr kumimoji="0" lang="hi-IN" altLang="en-US" sz="2800" b="1" i="0" u="none" strike="noStrike" cap="none" normalizeH="0" baseline="0" dirty="0">
                <a:ln>
                  <a:noFill/>
                </a:ln>
                <a:solidFill>
                  <a:schemeClr val="tx1"/>
                </a:solidFill>
                <a:effectLst/>
                <a:latin typeface="Arial" panose="020B0604020202020204" pitchFamily="34" charset="0"/>
                <a:cs typeface="Mangal" panose="02040503050203030202" pitchFamily="18" charset="0"/>
              </a:rPr>
              <a:t> से पर्याप्त मात्रा में जल की भी हानि होती है।</a:t>
            </a:r>
            <a:endParaRPr kumimoji="0" lang="en-US" altLang="en-US" sz="2800" b="1" i="0" u="none" strike="noStrike" cap="none" normalizeH="0" baseline="0" dirty="0">
              <a:ln>
                <a:noFill/>
              </a:ln>
              <a:solidFill>
                <a:schemeClr val="tx1"/>
              </a:solidFill>
              <a:effectLst/>
              <a:latin typeface="Arial" panose="020B0604020202020204" pitchFamily="34" charset="0"/>
            </a:endParaRPr>
          </a:p>
        </p:txBody>
      </p:sp>
      <p:pic>
        <p:nvPicPr>
          <p:cNvPr id="24579" name="Picture 3" descr="पत्ते का खुला हुआ रन्ध्र छिद्र - जैव-प्रक्रम">
            <a:extLst>
              <a:ext uri="{FF2B5EF4-FFF2-40B4-BE49-F238E27FC236}">
                <a16:creationId xmlns:a16="http://schemas.microsoft.com/office/drawing/2014/main" id="{5CC1AD1C-F119-D1E4-7816-5632A6304F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98986" y="1363181"/>
            <a:ext cx="2762250" cy="2371725"/>
          </a:xfrm>
          <a:prstGeom prst="rect">
            <a:avLst/>
          </a:prstGeom>
          <a:noFill/>
          <a:extLst>
            <a:ext uri="{909E8E84-426E-40DD-AFC4-6F175D3DCCD1}">
              <a14:hiddenFill xmlns:a14="http://schemas.microsoft.com/office/drawing/2010/main">
                <a:solidFill>
                  <a:srgbClr val="FFFFFF"/>
                </a:solidFill>
              </a14:hiddenFill>
            </a:ext>
          </a:extLst>
        </p:spPr>
      </p:pic>
      <p:pic>
        <p:nvPicPr>
          <p:cNvPr id="24581" name="Picture 5" descr="पत्ते का बंद रन्ध्र छिद्र - जैव-प्रक्रम">
            <a:extLst>
              <a:ext uri="{FF2B5EF4-FFF2-40B4-BE49-F238E27FC236}">
                <a16:creationId xmlns:a16="http://schemas.microsoft.com/office/drawing/2014/main" id="{DCDA5C9F-7E2B-2214-53A2-05CC55C1BF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98986" y="3734906"/>
            <a:ext cx="2085975" cy="2771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604619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MATH OBJ</Template>
  <TotalTime>117</TotalTime>
  <Words>2213</Words>
  <Application>Microsoft Office PowerPoint</Application>
  <PresentationFormat>Widescreen</PresentationFormat>
  <Paragraphs>157</Paragraphs>
  <Slides>27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Calibri Light</vt:lpstr>
      <vt:lpstr>Google Sans Text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smart tech computer classes</dc:creator>
  <cp:lastModifiedBy>smart tech computer classes</cp:lastModifiedBy>
  <cp:revision>74</cp:revision>
  <dcterms:created xsi:type="dcterms:W3CDTF">2026-02-15T07:40:20Z</dcterms:created>
  <dcterms:modified xsi:type="dcterms:W3CDTF">2026-02-15T09:47:38Z</dcterms:modified>
</cp:coreProperties>
</file>