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ink/ink1.xml" ContentType="application/inkml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5" r:id="rId3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00"/>
    <a:srgbClr val="02225A"/>
    <a:srgbClr val="B4C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7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DD0BBA-28EA-A62C-530C-1B87C58B4D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84C680-33D5-4854-CE3C-08CE873C6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8B38E-647C-4F0B-AF69-7F424B003FAC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6A0-12FF-6942-2733-08361E95E1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D23EF-6FFC-0434-466F-3FEB390279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BB212-AE16-492E-9139-1FCAB6FBB6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65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2T13:13:34.97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0,'5'0,"5"0,11 0,5 0,4 0,5 0,1 0,4 0,4 0,8 0,0 0,-5 0,3 0,-2 0,-5 0,-1 0,-2 0,-9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FE110-E43D-498E-A3E7-32096424DFD5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F7D5E-B8C5-40B5-8EBA-38BDACDEA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2765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80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12FA6-7537-12E2-D144-8CB348D31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6CE142-F855-45AA-5AA2-9039B9014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94CAEF-D77F-DC12-0403-5D00557CF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FD142-02DA-5094-D446-E8ABA70E4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9371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AB09C-4CDF-DBE4-8BCA-B93746CAE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AA2A82-0948-A1BF-3ABA-8D0A469CA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F96AD6-23A6-33CF-51DA-5701928E8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1EA3C-9C53-91A1-A2A8-1053C9938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647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4349-D56F-BA85-154E-85204FA36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911E6-85C7-97C3-C6ED-5B813FEEC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D6996B-30D7-9828-AD50-56BC1D612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47735-047C-0FA9-A97A-AECCEA986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307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0C630-DD71-CDB7-2583-EA6CEEAF9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A2F8E-ECAF-A1A2-1BE7-07E976F62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EF7E72-4D60-FC77-3970-F0C4B746E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31EAC-E2FE-3E87-1486-BB46A5B388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6922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E5C82-D171-B592-A049-DFFCFCD9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90195-8C06-852D-51AA-724096A6D6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47539-73F0-3DFE-AFA7-4823F21CF8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B4034-E558-AA4F-D649-55EECE3AE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797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B7887-9F36-E53A-32BE-4A6C34F4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A9B5B-F9DF-11D6-4A51-817943F1DB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B53F5E-9F66-967E-02D7-42DC1C398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A5577-5957-E6C6-35F1-3CEAE51F9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6517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A037C-DA1A-117A-AE87-3A8BD7AE3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8550C-4EE7-C3D3-75D3-0B5D73553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24FE4-2B6A-F559-7C45-00A1C65CA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5FD30-C31F-2164-31A2-A5206182E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5714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54E3F-43EA-1A2D-F3BC-803A6AC80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34BD15-7E8A-93EE-F648-774CA5B15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BD776-E7AB-40F2-1CA7-FBDB86477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C1178-4243-39FE-40A9-91160B706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543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C21C-E8A7-37F3-4A7B-9536FA669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9F7DBF-4E3B-147C-04CD-C376F6DF9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77C78-2A2E-B30F-BAAE-357CA05D1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38305-2F37-15CB-6933-9947DEAF6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301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1BA8C-4D66-E8A7-C5CD-E1CA5A3E0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4D030-E10A-096D-407C-A93E4C048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91D53C-BAC2-D466-82D5-AB92602B8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1058E-6B58-1F2A-A948-87BB60907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1145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F25E3-83A4-2530-F104-AED2A85E4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CF783-D37A-DCDB-B70E-350B72DBE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8FB5C-5119-C287-4B60-85D314CED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4D107-A363-AD2F-73F5-33EEF34BB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0302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32A1-AE77-BCC1-54DB-BC2F391AB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822F9-0CD4-074E-C3A2-965AC1C56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F6A01B-4E8B-8DBA-0903-864005573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0B7437-2C10-0B9E-B801-A05F1388E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666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882BB-1210-A948-C0F6-32945CCBB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D12529-ECB8-9BEB-F10A-B72DAAD49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0939F-2BEE-0201-EE8B-09FF4A7F4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92717-AA3C-0417-8D58-CCEA6E4576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3188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73632-CF70-B510-3230-3155D9135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5B31CA-9996-AD7A-78C1-1D3C7944A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A781A8-B1BA-BAFE-CFC0-E6CC2C07D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E7127-1505-7773-119E-8A009666A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84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4D868-0281-CE84-A51E-84A0B300A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7F0B56-B475-55C0-A7DB-FC5C37209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063095-B4AD-73F0-F088-93F68E596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B3B04-ACF0-3405-93BC-3D995813C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5169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EBF4E-082F-7D4A-C1FE-F650BC3BD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102E4-27FD-B383-B271-763BB5BA4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C94230-4A8E-0D79-ED8F-1B0D635E2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D3AF7-8FEF-14C8-EAE2-202692D13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1402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E409-7D13-EAC5-05A2-B2BC3E85A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97D21-53DC-A6BC-B885-01D33C93E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B2AE7-7012-9016-5C35-04873AC54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6DFD2-85DE-C0E7-1E55-80C641FF2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2289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85418-07EF-394B-71EF-6A6DF4931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8F26B0-058E-39C9-21F1-04709B3D6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59081-D8BB-CAF3-23F7-73B0F5CBD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33467-B69A-E338-10DB-974E49841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805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146C6-C0F0-9F92-B30E-4CBC2F550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F4C20B-BDBC-AC6D-0DAF-7F80A0A99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43922-98A6-E317-9D35-363EBDB14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6F82B-07A2-CF23-BF63-10D58EEDDD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620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346D6-D65C-C4EA-94B2-5DFE403E8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7FDDE0-A366-86A2-1506-7CF9C2CBE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5212B5-DACF-6AFE-5462-42A5280AFC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4ECB2-EAAA-1884-06BC-A20C96C678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4488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D1B56-5860-0BC9-F884-D6BC4520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E426E-0B95-AF00-8B90-4B4899E1F2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28BCD6-F879-A2C8-ACE9-8ABFEA1AE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CAE35-C00A-43F5-C80F-132C6F3B8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61026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8E372-C5E9-B556-B478-7184D4286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40EDE-EB4D-110F-9442-D5D81251B4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EB839-FD2A-9F7A-274C-B90A8405A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C8FE7-A17C-3131-8EEC-AF6BBCFC3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738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06EB-48FA-4B07-1D09-BD6FC2DE0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462E8-E2CF-1BA3-1EB4-4DB596013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5EC3A-A8CB-68C3-F9E2-71B9C4A03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21EBD-C474-3A2F-5261-0E50DA1120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55945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02D20-C2CB-2E22-5611-2F16BF7DA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76050F-5AFD-C7A6-F6FD-5EB5A2020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88B73D-01CF-D0CB-409E-FD336D43F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B1269-24AD-D93F-E1D6-88C8A538F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6514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B1E7-7FB7-BF79-3D1C-47C1B9D6B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337C3E-9022-B6A3-4280-9F34E3B51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B7164D-0FB1-37B1-8F4D-D9C6F66E1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2986D-C834-9BA4-266C-EDA20F0BFC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99055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E4726-3B35-61C0-6B6D-58EE7BB5A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3D7F5C-5AA4-12A6-B448-2D916593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80293-5AAB-998C-582A-18DDFD870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89D77-A1F1-F5C1-5FEE-58E4B4356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115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4A665-B232-46E0-2B8E-61EF7DD0B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780708-8151-EF3D-5FFF-4DBB84487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42F1C7-8007-4EE8-609D-D57CEE8FF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FFD3E-C714-7C9D-5527-9F85F8A0D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31380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F6E54-35F2-9954-DD47-B1E0AA93A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E9788-520D-3DA0-B903-AEB7CE42A0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217CA4-6A63-9922-34A8-2A386AAAB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D4305-4707-F67F-CFD4-3DC0BD339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13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AD277-9904-8B05-8F9B-88113E55B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46D0D-8DD1-1C48-79F2-EC36E2A38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6D0D79-B700-38AE-A2BB-6EB6BB091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6FE49-4978-2E34-46F1-1309143D6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13932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00C00-5274-FA47-4A33-3C19BEB09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C25C4C-530A-1A32-D0A2-24E24E8328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A63982-5162-1001-33DB-72FF6B2DA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86360-8ED7-5AE1-AD17-2D180534E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9349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780DF-FC57-F5F3-6ECE-A1217958E87C}"/>
              </a:ext>
            </a:extLst>
          </p:cNvPr>
          <p:cNvSpPr/>
          <p:nvPr userDrawn="1"/>
        </p:nvSpPr>
        <p:spPr>
          <a:xfrm>
            <a:off x="0" y="0"/>
            <a:ext cx="9144000" cy="470297"/>
          </a:xfrm>
          <a:prstGeom prst="rect">
            <a:avLst/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24F8F-C5C8-1D33-92F8-2CE39F09EA3B}"/>
              </a:ext>
            </a:extLst>
          </p:cNvPr>
          <p:cNvSpPr txBox="1"/>
          <p:nvPr userDrawn="1"/>
        </p:nvSpPr>
        <p:spPr>
          <a:xfrm>
            <a:off x="1054100" y="85882"/>
            <a:ext cx="7035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>
                <a:solidFill>
                  <a:schemeClr val="bg1"/>
                </a:solidFill>
              </a:rPr>
              <a:t>कक्षा 10वीं - गणित - वास्तविक संख्याएँ (पाठ 1) - </a:t>
            </a:r>
            <a:r>
              <a:rPr lang="en-IN" sz="2000" b="1" dirty="0">
                <a:solidFill>
                  <a:schemeClr val="bg1"/>
                </a:solidFill>
              </a:rPr>
              <a:t>MCQs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59CBB-DCC4-1DCA-1FF1-E1BE4DA2A9E5}"/>
              </a:ext>
            </a:extLst>
          </p:cNvPr>
          <p:cNvSpPr txBox="1"/>
          <p:nvPr userDrawn="1"/>
        </p:nvSpPr>
        <p:spPr>
          <a:xfrm>
            <a:off x="628650" y="532183"/>
            <a:ext cx="469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02225A"/>
                </a:solidFill>
              </a:rPr>
              <a:t>बहुविकल्पीय</a:t>
            </a:r>
            <a:r>
              <a:rPr lang="hi-IN" b="1" u="sng" dirty="0">
                <a:solidFill>
                  <a:srgbClr val="02225A"/>
                </a:solidFill>
              </a:rPr>
              <a:t> प्रश्न </a:t>
            </a:r>
            <a:r>
              <a:rPr lang="en-IN" b="1" u="sng" dirty="0">
                <a:solidFill>
                  <a:srgbClr val="02225A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950192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41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41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65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01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36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09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19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36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7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24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5539C-3D59-4A96-A1BA-E94DF94D7D0D}" type="datetimeFigureOut">
              <a:rPr lang="en-IN" smtClean="0"/>
              <a:t>14-03-2026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23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customXml" Target="../ink/ink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ED65CC-7907-6F6D-F523-945310D39FC3}"/>
                  </a:ext>
                </a:extLst>
              </p:cNvPr>
              <p:cNvSpPr txBox="1"/>
              <p:nvPr/>
            </p:nvSpPr>
            <p:spPr>
              <a:xfrm>
                <a:off x="644525" y="813914"/>
                <a:ext cx="5651500" cy="2970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</a:t>
                </a:r>
                <a:r>
                  <a:rPr lang="hi-IN" b="1" u="sng" dirty="0">
                    <a:solidFill>
                      <a:srgbClr val="C00000"/>
                    </a:solidFill>
                  </a:rPr>
                  <a:t>1 </a:t>
                </a:r>
                <a:r>
                  <a:rPr lang="hi-IN" b="1" dirty="0"/>
                  <a:t>निम्नलिखित में कौन अपरिमेय संख्या नहीं है?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rad>
                  </m:oMath>
                </a14:m>
                <a:br>
                  <a:rPr lang="en-IN" b="1" dirty="0"/>
                </a:br>
                <a:r>
                  <a:rPr lang="en-IN" b="1" dirty="0"/>
                  <a:t>(ii)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rad>
                      </m:den>
                    </m:f>
                  </m:oMath>
                </a14:m>
                <a:br>
                  <a:rPr lang="en-IN" b="1" dirty="0"/>
                </a:br>
                <a:r>
                  <a:rPr lang="en-IN" b="1" dirty="0"/>
                  <a:t>(iii)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𝟕</m:t>
                            </m:r>
                          </m:e>
                        </m:rad>
                      </m:den>
                    </m:f>
                  </m:oMath>
                </a14:m>
                <a:br>
                  <a:rPr lang="en-IN" b="1" dirty="0"/>
                </a:br>
                <a:r>
                  <a:rPr lang="en-IN" b="1" dirty="0"/>
                  <a:t>(iv)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𝟒𝟖</m:t>
                            </m:r>
                          </m:e>
                        </m:rad>
                      </m:den>
                    </m:f>
                  </m:oMath>
                </a14:m>
                <a:endParaRPr lang="en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ED65CC-7907-6F6D-F523-945310D39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4"/>
                <a:ext cx="5651500" cy="2970108"/>
              </a:xfrm>
              <a:prstGeom prst="rect">
                <a:avLst/>
              </a:prstGeom>
              <a:blipFill>
                <a:blip r:embed="rId3"/>
                <a:stretch>
                  <a:fillRect l="-9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846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538F-4605-D7DA-17C0-862BC2FCA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EAABCC-980D-CB01-DE14-E20D1E44466D}"/>
                  </a:ext>
                </a:extLst>
              </p:cNvPr>
              <p:cNvSpPr txBox="1"/>
              <p:nvPr/>
            </p:nvSpPr>
            <p:spPr>
              <a:xfrm>
                <a:off x="644525" y="813910"/>
                <a:ext cx="5651500" cy="2405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.2 </a:t>
                </a:r>
                <a:r>
                  <a:rPr lang="en-IN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e>
                        </m:rad>
                      </m:den>
                    </m:f>
                    <m:r>
                      <a:rPr lang="en-IN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hi-IN" b="1" dirty="0"/>
                  <a:t>एक संख्या है।</a:t>
                </a:r>
                <a:endParaRPr lang="en-IN" b="1" dirty="0"/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/>
                  <a:t>परिमेय संख्या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/>
                  <a:t>अपरिमेय संख्या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/>
                  <a:t>प्राकृत संख्या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/>
                  <a:t>पूर्ण संख्या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EAABCC-980D-CB01-DE14-E20D1E444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0"/>
                <a:ext cx="5651500" cy="2405980"/>
              </a:xfrm>
              <a:prstGeom prst="rect">
                <a:avLst/>
              </a:prstGeom>
              <a:blipFill>
                <a:blip r:embed="rId3"/>
                <a:stretch>
                  <a:fillRect l="-971" b="-355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619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6551A-39FF-8A89-D110-16751E27D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72C439-9843-7083-E2A8-EFC24F17A69A}"/>
                  </a:ext>
                </a:extLst>
              </p:cNvPr>
              <p:cNvSpPr txBox="1"/>
              <p:nvPr/>
            </p:nvSpPr>
            <p:spPr>
              <a:xfrm>
                <a:off x="644525" y="813912"/>
                <a:ext cx="5651500" cy="25172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.3</a:t>
                </a:r>
                <a:r>
                  <a:rPr lang="hi-IN" dirty="0"/>
                  <a:t> </a:t>
                </a:r>
                <a:r>
                  <a:rPr lang="hi-IN" b="1" dirty="0"/>
                  <a:t>निम्नलिखित में कौन परिमेय संख्या है?</a:t>
                </a:r>
                <a:endParaRPr lang="en-IN" b="1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br>
                  <a:rPr lang="en-IN" b="1" dirty="0"/>
                </a:br>
                <a:r>
                  <a:rPr lang="en-IN" b="1" dirty="0"/>
                  <a:t>(ii)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br>
                  <a:rPr lang="en-IN" b="1" dirty="0"/>
                </a:br>
                <a:r>
                  <a:rPr lang="en-IN" b="1" dirty="0"/>
                  <a:t>(iii) 4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br>
                  <a:rPr lang="en-IN" b="1" dirty="0"/>
                </a:br>
                <a:r>
                  <a:rPr lang="en-IN" b="1" dirty="0"/>
                  <a:t>(iv)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endParaRPr lang="hi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72C439-9843-7083-E2A8-EFC24F17A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2"/>
                <a:ext cx="5651500" cy="2517292"/>
              </a:xfrm>
              <a:prstGeom prst="rect">
                <a:avLst/>
              </a:prstGeom>
              <a:blipFill>
                <a:blip r:embed="rId3"/>
                <a:stretch>
                  <a:fillRect l="-971" b="-339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213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18D67-4E33-9E1D-EFF1-5A113E75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24E6A0-F0F7-9D3F-0F2E-7CF2C166CBF0}"/>
                  </a:ext>
                </a:extLst>
              </p:cNvPr>
              <p:cNvSpPr txBox="1"/>
              <p:nvPr/>
            </p:nvSpPr>
            <p:spPr>
              <a:xfrm>
                <a:off x="644525" y="820839"/>
                <a:ext cx="5651500" cy="2174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.4</a:t>
                </a:r>
                <a:r>
                  <a:rPr lang="hi-IN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i-IN" b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IN" b="1" dirty="0"/>
                  <a:t> </a:t>
                </a:r>
                <a:r>
                  <a:rPr lang="hi-IN" b="1" dirty="0"/>
                  <a:t>है एक –</a:t>
                </a:r>
                <a:endParaRPr lang="en-IN" b="1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/>
                  <a:t>परिमेय संख्या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/>
                  <a:t>अपरिमेय संख्या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/>
                  <a:t>प्राकृत संख्या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/>
                  <a:t>इनमें से कोई नहीं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24E6A0-F0F7-9D3F-0F2E-7CF2C166C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20839"/>
                <a:ext cx="5651500" cy="2174378"/>
              </a:xfrm>
              <a:prstGeom prst="rect">
                <a:avLst/>
              </a:prstGeom>
              <a:blipFill>
                <a:blip r:embed="rId3"/>
                <a:stretch>
                  <a:fillRect l="-971" b="-39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56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4CC40-ADCC-DAB8-0C4D-D07456A04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53CB581-1202-104C-92C1-08134536F7D6}"/>
                  </a:ext>
                </a:extLst>
              </p:cNvPr>
              <p:cNvSpPr txBox="1"/>
              <p:nvPr/>
            </p:nvSpPr>
            <p:spPr>
              <a:xfrm>
                <a:off x="644525" y="813912"/>
                <a:ext cx="5651500" cy="2332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.5</a:t>
                </a:r>
                <a:r>
                  <a:rPr lang="hi-I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IN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hi-IN" b="1" dirty="0"/>
                  <a:t>किस प्रकार की संख्या है?</a:t>
                </a:r>
                <a:endParaRPr lang="en-IN" b="1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/>
                  <a:t>अपरिमेय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/>
                  <a:t>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a </a:t>
                </a:r>
                <a:r>
                  <a:rPr lang="hi-IN" b="1" dirty="0"/>
                  <a:t>और </a:t>
                </a:r>
                <a:r>
                  <a:rPr lang="en-IN" b="1" dirty="0"/>
                  <a:t>b </a:t>
                </a:r>
                <a:r>
                  <a:rPr lang="hi-IN" b="1" dirty="0"/>
                  <a:t>दोनों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/>
                  <a:t>इनमें से कोई नहीं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53CB581-1202-104C-92C1-08134536F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2"/>
                <a:ext cx="5651500" cy="2332883"/>
              </a:xfrm>
              <a:prstGeom prst="rect">
                <a:avLst/>
              </a:prstGeom>
              <a:blipFill>
                <a:blip r:embed="rId3"/>
                <a:stretch>
                  <a:fillRect l="-971" b="-36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511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236A8-8D58-A4E6-3BEA-557985A2F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CEAE02E-3E8A-4838-B75E-8A15DAE68C48}"/>
                  </a:ext>
                </a:extLst>
              </p:cNvPr>
              <p:cNvSpPr txBox="1"/>
              <p:nvPr/>
            </p:nvSpPr>
            <p:spPr>
              <a:xfrm>
                <a:off x="644525" y="813909"/>
                <a:ext cx="5651500" cy="287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.6</a:t>
                </a:r>
                <a:r>
                  <a:rPr lang="hi-IN" dirty="0"/>
                  <a:t> </a:t>
                </a:r>
                <a:r>
                  <a:rPr lang="hi-IN" b="1" dirty="0"/>
                  <a:t>निम्नलिखित में कौन-सा अपरिमेय संख्या है?</a:t>
                </a:r>
                <a:endParaRPr lang="en-IN" b="1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IN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64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IN" b="1" i="1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</m:oMath>
                </a14:m>
                <a:br>
                  <a:rPr lang="en-IN" b="1" dirty="0"/>
                </a:br>
                <a:r>
                  <a:rPr lang="en-IN" b="1" dirty="0"/>
                  <a:t>(ii)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dirty="0">
                            <a:latin typeface="Cambria Math" panose="02040503050406030204" pitchFamily="18" charset="0"/>
                          </a:rPr>
                          <m:t>81</m:t>
                        </m:r>
                      </m:e>
                    </m:rad>
                  </m:oMath>
                </a14:m>
                <a:br>
                  <a:rPr lang="en-IN" b="1" dirty="0"/>
                </a:br>
                <a:r>
                  <a:rPr lang="en-IN" b="1" dirty="0"/>
                  <a:t>(iii)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0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br>
                  <a:rPr lang="en-IN" b="1" dirty="0"/>
                </a:br>
                <a:r>
                  <a:rPr lang="en-IN" b="1" dirty="0"/>
                  <a:t>(iv)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b="1" dirty="0">
                                <a:latin typeface="Cambria Math" panose="02040503050406030204" pitchFamily="18" charset="0"/>
                              </a:rPr>
                              <m:t>49</m:t>
                            </m:r>
                          </m:num>
                          <m:den>
                            <m:r>
                              <a:rPr lang="en-IN" b="1" i="0" dirty="0"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e>
                    </m:rad>
                  </m:oMath>
                </a14:m>
                <a:endParaRPr lang="en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CEAE02E-3E8A-4838-B75E-8A15DAE68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09"/>
                <a:ext cx="5651500" cy="2879571"/>
              </a:xfrm>
              <a:prstGeom prst="rect">
                <a:avLst/>
              </a:prstGeom>
              <a:blipFill>
                <a:blip r:embed="rId3"/>
                <a:stretch>
                  <a:fillRect l="-9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0392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75CF1-CFBB-9BE5-E52A-A3452BFC3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75EF811-D7A4-F816-5C4F-F4670CD9D7E2}"/>
                  </a:ext>
                </a:extLst>
              </p:cNvPr>
              <p:cNvSpPr txBox="1"/>
              <p:nvPr/>
            </p:nvSpPr>
            <p:spPr>
              <a:xfrm>
                <a:off x="644525" y="820839"/>
                <a:ext cx="5651500" cy="2309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.7</a:t>
                </a:r>
                <a:r>
                  <a:rPr lang="hi-I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i-IN" b="1" dirty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hi-IN" b="1" i="0" dirty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IN" b="1" dirty="0"/>
                  <a:t> </a:t>
                </a:r>
                <a:r>
                  <a:rPr lang="hi-IN" b="1" dirty="0"/>
                  <a:t>का दशमलव प्रसार होता है – </a:t>
                </a:r>
                <a:endParaRPr lang="en-IN" b="1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 err="1"/>
                  <a:t>असांत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 err="1"/>
                  <a:t>सांत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 err="1"/>
                  <a:t>सांत</a:t>
                </a:r>
                <a:r>
                  <a:rPr lang="hi-IN" b="1" dirty="0"/>
                  <a:t> आवर्ती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 err="1"/>
                  <a:t>असांत</a:t>
                </a:r>
                <a:r>
                  <a:rPr lang="hi-IN" b="1" dirty="0"/>
                  <a:t> आवर्ती</a:t>
                </a:r>
                <a:endParaRPr lang="en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75EF811-D7A4-F816-5C4F-F4670CD9D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20839"/>
                <a:ext cx="5651500" cy="2309030"/>
              </a:xfrm>
              <a:prstGeom prst="rect">
                <a:avLst/>
              </a:prstGeom>
              <a:blipFill>
                <a:blip r:embed="rId3"/>
                <a:stretch>
                  <a:fillRect l="-971" b="-37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340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4DFF9-1D00-6047-D7A4-CE360B5B1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71E2E4-3EBE-53F7-D852-1E9F9AA60798}"/>
                  </a:ext>
                </a:extLst>
              </p:cNvPr>
              <p:cNvSpPr txBox="1"/>
              <p:nvPr/>
            </p:nvSpPr>
            <p:spPr>
              <a:xfrm>
                <a:off x="644525" y="813910"/>
                <a:ext cx="5651500" cy="2112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.8</a:t>
                </a:r>
                <a:r>
                  <a:rPr lang="hi-I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i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i-IN" b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IN" b="1" i="0" dirty="0" smtClean="0">
                            <a:latin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r>
                  <a:rPr lang="en-IN" b="1" dirty="0"/>
                  <a:t>  </a:t>
                </a:r>
                <a:r>
                  <a:rPr lang="hi-IN" b="1" dirty="0"/>
                  <a:t>का दशमलव प्रसार होता है –</a:t>
                </a:r>
              </a:p>
              <a:p>
                <a:pPr>
                  <a:lnSpc>
                    <a:spcPct val="150000"/>
                  </a:lnSpc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 err="1"/>
                  <a:t>असांत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 err="1"/>
                  <a:t>सांत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 err="1"/>
                  <a:t>सांत</a:t>
                </a:r>
                <a:r>
                  <a:rPr lang="hi-IN" b="1" dirty="0"/>
                  <a:t> आवर्ती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/>
                  <a:t>इनमें से कोई नहीं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71E2E4-3EBE-53F7-D852-1E9F9AA60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0"/>
                <a:ext cx="5651500" cy="2112566"/>
              </a:xfrm>
              <a:prstGeom prst="rect">
                <a:avLst/>
              </a:prstGeom>
              <a:blipFill>
                <a:blip r:embed="rId3"/>
                <a:stretch>
                  <a:fillRect l="-971" b="-40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243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02C2D-AE48-A094-3CE6-95C344FBA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9DDD879-AC29-92ED-329B-05EB823B043D}"/>
                  </a:ext>
                </a:extLst>
              </p:cNvPr>
              <p:cNvSpPr txBox="1"/>
              <p:nvPr/>
            </p:nvSpPr>
            <p:spPr>
              <a:xfrm>
                <a:off x="644525" y="813910"/>
                <a:ext cx="5651500" cy="2112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.9</a:t>
                </a:r>
                <a:r>
                  <a:rPr lang="hi-I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i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i-IN" b="1" dirty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IN" b="1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hi-IN" b="1" dirty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IN" b="1" dirty="0"/>
                  <a:t> </a:t>
                </a:r>
                <a:r>
                  <a:rPr lang="hi-IN" b="1" dirty="0"/>
                  <a:t>का दशमलव प्रसार होता है –</a:t>
                </a:r>
              </a:p>
              <a:p>
                <a:pPr>
                  <a:lnSpc>
                    <a:spcPct val="150000"/>
                  </a:lnSpc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 err="1"/>
                  <a:t>असांत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 err="1"/>
                  <a:t>सांत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 err="1"/>
                  <a:t>सांत</a:t>
                </a:r>
                <a:r>
                  <a:rPr lang="hi-IN" b="1" dirty="0"/>
                  <a:t> आवर्ती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/>
                  <a:t>इनमें से कोई नहीं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9DDD879-AC29-92ED-329B-05EB823B0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0"/>
                <a:ext cx="5651500" cy="2112566"/>
              </a:xfrm>
              <a:prstGeom prst="rect">
                <a:avLst/>
              </a:prstGeom>
              <a:blipFill>
                <a:blip r:embed="rId3"/>
                <a:stretch>
                  <a:fillRect l="-971" b="-40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3874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BABA3-DE8F-4FEE-3DFA-885575FE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B3B47A42-9BEA-DCFB-981E-E8C830C0D4D9}"/>
              </a:ext>
            </a:extLst>
          </p:cNvPr>
          <p:cNvSpPr txBox="1"/>
          <p:nvPr/>
        </p:nvSpPr>
        <p:spPr>
          <a:xfrm>
            <a:off x="644525" y="813910"/>
            <a:ext cx="5651500" cy="199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.10</a:t>
            </a:r>
            <a:r>
              <a:rPr lang="hi-IN" dirty="0"/>
              <a:t> </a:t>
            </a:r>
            <a:r>
              <a:rPr lang="el-GR" b="1" dirty="0"/>
              <a:t>π </a:t>
            </a:r>
            <a:r>
              <a:rPr lang="hi-IN" b="1" dirty="0"/>
              <a:t>किस प्रकार की संख्या है?</a:t>
            </a:r>
          </a:p>
          <a:p>
            <a:pPr>
              <a:lnSpc>
                <a:spcPct val="150000"/>
              </a:lnSpc>
            </a:pPr>
            <a:r>
              <a:rPr lang="en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</a:t>
            </a:r>
            <a:r>
              <a:rPr lang="hi-IN" b="1" dirty="0"/>
              <a:t>अपरिमेय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ii) </a:t>
            </a:r>
            <a:r>
              <a:rPr lang="hi-IN" b="1" dirty="0"/>
              <a:t>परिमेय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iii) </a:t>
            </a:r>
            <a:r>
              <a:rPr lang="hi-IN" b="1" dirty="0"/>
              <a:t>विषम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iv) </a:t>
            </a:r>
            <a:r>
              <a:rPr lang="hi-IN" b="1" dirty="0"/>
              <a:t>सम</a:t>
            </a:r>
          </a:p>
        </p:txBody>
      </p:sp>
    </p:spTree>
    <p:extLst>
      <p:ext uri="{BB962C8B-B14F-4D97-AF65-F5344CB8AC3E}">
        <p14:creationId xmlns:p14="http://schemas.microsoft.com/office/powerpoint/2010/main" val="4075796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DFB0C-01FE-EC17-BF75-A79B6531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A44E13C-59E4-186E-8848-ACEB05E41FE8}"/>
              </a:ext>
            </a:extLst>
          </p:cNvPr>
          <p:cNvSpPr txBox="1"/>
          <p:nvPr/>
        </p:nvSpPr>
        <p:spPr>
          <a:xfrm>
            <a:off x="644525" y="820839"/>
            <a:ext cx="7556500" cy="199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.11</a:t>
            </a:r>
            <a:r>
              <a:rPr lang="hi-IN" dirty="0"/>
              <a:t> </a:t>
            </a:r>
            <a:r>
              <a:rPr lang="hi-IN" b="1" dirty="0"/>
              <a:t>दो परिमेय संख्याओं के बीच कितनी परिमेय संख्या हो सकती है?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en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</a:t>
            </a:r>
            <a:r>
              <a:rPr lang="hi-IN" b="1" dirty="0"/>
              <a:t>एक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ii) </a:t>
            </a:r>
            <a:r>
              <a:rPr lang="hi-IN" b="1" dirty="0"/>
              <a:t>दो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iii) </a:t>
            </a:r>
            <a:r>
              <a:rPr lang="hi-IN" b="1" dirty="0"/>
              <a:t>तीन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iv) </a:t>
            </a:r>
            <a:r>
              <a:rPr lang="hi-IN" b="1" dirty="0"/>
              <a:t>अनंत</a:t>
            </a:r>
          </a:p>
        </p:txBody>
      </p:sp>
    </p:spTree>
    <p:extLst>
      <p:ext uri="{BB962C8B-B14F-4D97-AF65-F5344CB8AC3E}">
        <p14:creationId xmlns:p14="http://schemas.microsoft.com/office/powerpoint/2010/main" val="1800565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69CD4-6D24-5CFA-FF66-2AC99878F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863A5B-5DDE-2210-4465-D59A293DAEA1}"/>
                  </a:ext>
                </a:extLst>
              </p:cNvPr>
              <p:cNvSpPr txBox="1"/>
              <p:nvPr/>
            </p:nvSpPr>
            <p:spPr>
              <a:xfrm>
                <a:off x="644525" y="813914"/>
                <a:ext cx="5651500" cy="20227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.12</a:t>
                </a:r>
                <a:r>
                  <a:rPr lang="hi-IN" b="1" dirty="0"/>
                  <a:t> (3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i-IN" b="1" i="1" dirty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r>
                  <a:rPr lang="hi-IN" b="1" dirty="0"/>
                  <a:t>)(3 −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hi-IN" b="1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i-IN" b="1" i="1" dirty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r>
                  <a:rPr lang="hi-IN" b="1" dirty="0"/>
                  <a:t>) किस प्रकार की संख्या है?</a:t>
                </a:r>
                <a:endParaRPr lang="en-IN" b="1" dirty="0"/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/>
                  <a:t>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/>
                  <a:t>अपरिमेय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/>
                  <a:t>पूर्ण संख्या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 err="1"/>
                  <a:t>अभाज्य</a:t>
                </a:r>
                <a:r>
                  <a:rPr lang="hi-IN" b="1" dirty="0"/>
                  <a:t> संख्या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863A5B-5DDE-2210-4465-D59A293DA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4"/>
                <a:ext cx="5651500" cy="2022798"/>
              </a:xfrm>
              <a:prstGeom prst="rect">
                <a:avLst/>
              </a:prstGeom>
              <a:blipFill>
                <a:blip r:embed="rId3"/>
                <a:stretch>
                  <a:fillRect l="-971" t="-906" b="-4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352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F28CA-C32A-353E-2F2E-F029D51BF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DD2751-7FFA-16CB-EE6C-FF9A9A6050CC}"/>
                  </a:ext>
                </a:extLst>
              </p:cNvPr>
              <p:cNvSpPr txBox="1"/>
              <p:nvPr/>
            </p:nvSpPr>
            <p:spPr>
              <a:xfrm>
                <a:off x="644525" y="806985"/>
                <a:ext cx="5651500" cy="20227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.13</a:t>
                </a:r>
                <a:r>
                  <a:rPr lang="hi-IN" dirty="0"/>
                  <a:t> </a:t>
                </a:r>
                <a:r>
                  <a:rPr lang="hi-IN" b="1" dirty="0"/>
                  <a:t>3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hi-IN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hi-IN" dirty="0"/>
                  <a:t> </a:t>
                </a:r>
                <a:r>
                  <a:rPr lang="hi-IN" b="1" dirty="0"/>
                  <a:t>एक संख्या है – </a:t>
                </a:r>
                <a:endParaRPr lang="en-IN" b="1" dirty="0"/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/>
                  <a:t>अपरिमेय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/>
                  <a:t>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/>
                  <a:t>अज्ञात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/>
                  <a:t>प्राकृत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DD2751-7FFA-16CB-EE6C-FF9A9A605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06985"/>
                <a:ext cx="5651500" cy="2022798"/>
              </a:xfrm>
              <a:prstGeom prst="rect">
                <a:avLst/>
              </a:prstGeom>
              <a:blipFill>
                <a:blip r:embed="rId3"/>
                <a:stretch>
                  <a:fillRect l="-971" t="-301" b="-42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992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2F632-06B9-A562-0D02-C0472BDE9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800DBB-D695-2AAA-3AD9-92AE175C4709}"/>
                  </a:ext>
                </a:extLst>
              </p:cNvPr>
              <p:cNvSpPr txBox="1"/>
              <p:nvPr/>
            </p:nvSpPr>
            <p:spPr>
              <a:xfrm>
                <a:off x="644525" y="806985"/>
                <a:ext cx="5651500" cy="22833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.14</a:t>
                </a:r>
                <a:r>
                  <a:rPr lang="hi-IN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hi-IN" b="1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i-IN" b="1" dirty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IN" b="1" i="0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hi-IN" b="1" i="0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r>
                  <a:rPr lang="en-IN" b="1" dirty="0"/>
                  <a:t> </a:t>
                </a:r>
                <a:r>
                  <a:rPr lang="hi-IN" b="1" dirty="0"/>
                  <a:t>एक संख्या है –</a:t>
                </a:r>
                <a:endParaRPr lang="en-IN" b="1" dirty="0"/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/>
                  <a:t>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/>
                  <a:t>अपरिमेय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/>
                  <a:t>प्राकृत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 err="1"/>
                  <a:t>अभाज्य</a:t>
                </a:r>
                <a:endParaRPr lang="hi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800DBB-D695-2AAA-3AD9-92AE175C4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06985"/>
                <a:ext cx="5651500" cy="2283382"/>
              </a:xfrm>
              <a:prstGeom prst="rect">
                <a:avLst/>
              </a:prstGeom>
              <a:blipFill>
                <a:blip r:embed="rId3"/>
                <a:stretch>
                  <a:fillRect l="-971" b="-34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546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CABF3-A166-2A28-692C-8D720A51B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CC331BC-7C1F-1D1B-5FAA-3A123E45B665}"/>
                  </a:ext>
                </a:extLst>
              </p:cNvPr>
              <p:cNvSpPr txBox="1"/>
              <p:nvPr/>
            </p:nvSpPr>
            <p:spPr>
              <a:xfrm>
                <a:off x="644525" y="813909"/>
                <a:ext cx="5651500" cy="3015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.15</a:t>
                </a:r>
                <a:r>
                  <a:rPr lang="hi-IN" dirty="0"/>
                  <a:t> </a:t>
                </a:r>
                <a:r>
                  <a:rPr lang="hi-IN" b="1" dirty="0"/>
                  <a:t>निम्नलिखित में कौन विजातीय है?</a:t>
                </a:r>
                <a:r>
                  <a:rPr lang="hi-IN" dirty="0"/>
                  <a:t> </a:t>
                </a:r>
                <a:endParaRPr lang="en-IN" dirty="0"/>
              </a:p>
              <a:p>
                <a:pPr>
                  <a:lnSpc>
                    <a:spcPct val="150000"/>
                  </a:lnSpc>
                </a:pPr>
                <a:r>
                  <a:rPr lang="nn-NO" b="1" dirty="0"/>
                  <a:t>(i)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n-NO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n-NO" b="1" dirty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n-NO" b="1" i="0" dirty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br>
                  <a:rPr lang="nn-NO" b="1" dirty="0"/>
                </a:br>
                <a:r>
                  <a:rPr lang="nn-NO" b="1" dirty="0"/>
                  <a:t>(ii)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n-NO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nn-NO" b="1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n-NO" b="1" dirty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num>
                          <m:den>
                            <m:r>
                              <a:rPr lang="nn-NO" b="1" i="0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rad>
                  </m:oMath>
                </a14:m>
                <a:br>
                  <a:rPr lang="nn-NO" b="1" dirty="0"/>
                </a:br>
                <a:r>
                  <a:rPr lang="nn-NO" b="1" dirty="0"/>
                  <a:t>(iii)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n-NO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nn-NO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n-NO" b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nn-NO" b="1" i="0" dirty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br>
                  <a:rPr lang="nn-NO" b="1" dirty="0"/>
                </a:br>
                <a:r>
                  <a:rPr lang="nn-NO" b="1" dirty="0"/>
                  <a:t>(iv)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n-NO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n-NO" b="1" dirty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nn-NO" b="1" i="0" dirty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hi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CC331BC-7C1F-1D1B-5FAA-3A123E45B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09"/>
                <a:ext cx="5651500" cy="3015634"/>
              </a:xfrm>
              <a:prstGeom prst="rect">
                <a:avLst/>
              </a:prstGeom>
              <a:blipFill>
                <a:blip r:embed="rId3"/>
                <a:stretch>
                  <a:fillRect l="-971" t="-1417" b="-10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9752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7075D-1C73-5024-12B8-84DFB80BE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903252-5FC6-6D81-450E-2C1FF1E5862D}"/>
                  </a:ext>
                </a:extLst>
              </p:cNvPr>
              <p:cNvSpPr txBox="1"/>
              <p:nvPr/>
            </p:nvSpPr>
            <p:spPr>
              <a:xfrm>
                <a:off x="644525" y="813909"/>
                <a:ext cx="5651500" cy="2025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.16</a:t>
                </a:r>
                <a:r>
                  <a:rPr lang="hi-IN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i-IN" b="1" dirty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hi-IN" b="1" dirty="0"/>
                  <a:t> एक संख्या है –</a:t>
                </a:r>
                <a:endParaRPr lang="en-IN" b="1" dirty="0"/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:r>
                  <a:rPr lang="hi-IN" b="1" dirty="0"/>
                  <a:t>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ii) </a:t>
                </a:r>
                <a:r>
                  <a:rPr lang="hi-IN" b="1" dirty="0"/>
                  <a:t>अपरिमेय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iii) </a:t>
                </a:r>
                <a:r>
                  <a:rPr lang="hi-IN" b="1" dirty="0" err="1"/>
                  <a:t>पूर्णांक</a:t>
                </a:r>
                <a:br>
                  <a:rPr lang="hi-IN" b="1" dirty="0"/>
                </a:br>
                <a:r>
                  <a:rPr lang="hi-IN" b="1" dirty="0"/>
                  <a:t>(</a:t>
                </a:r>
                <a:r>
                  <a:rPr lang="en-IN" b="1" dirty="0"/>
                  <a:t>iv) </a:t>
                </a:r>
                <a:r>
                  <a:rPr lang="hi-IN" b="1" dirty="0"/>
                  <a:t>प्राकृत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903252-5FC6-6D81-450E-2C1FF1E58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09"/>
                <a:ext cx="5651500" cy="2025555"/>
              </a:xfrm>
              <a:prstGeom prst="rect">
                <a:avLst/>
              </a:prstGeom>
              <a:blipFill>
                <a:blip r:embed="rId3"/>
                <a:stretch>
                  <a:fillRect l="-971" t="-602" b="-42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6980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1F70-0D21-0553-4436-8FE8650FA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C4C623D-2765-52AA-D843-AD5444F4F8EC}"/>
              </a:ext>
            </a:extLst>
          </p:cNvPr>
          <p:cNvSpPr txBox="1"/>
          <p:nvPr/>
        </p:nvSpPr>
        <p:spPr>
          <a:xfrm>
            <a:off x="644525" y="813914"/>
            <a:ext cx="5651500" cy="199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.17</a:t>
            </a:r>
            <a:r>
              <a:rPr lang="hi-IN" dirty="0"/>
              <a:t> </a:t>
            </a:r>
            <a:r>
              <a:rPr lang="hi-IN" b="1" dirty="0"/>
              <a:t>सबसे छोटी </a:t>
            </a:r>
            <a:r>
              <a:rPr lang="hi-IN" b="1" dirty="0" err="1"/>
              <a:t>अभाज्य</a:t>
            </a:r>
            <a:r>
              <a:rPr lang="hi-IN" b="1" dirty="0"/>
              <a:t> संख्या है –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nn-NO" b="1" dirty="0"/>
              <a:t>(i) 2</a:t>
            </a:r>
            <a:br>
              <a:rPr lang="nn-NO" b="1" dirty="0"/>
            </a:br>
            <a:r>
              <a:rPr lang="nn-NO" b="1" dirty="0"/>
              <a:t>(ii) 1</a:t>
            </a:r>
            <a:br>
              <a:rPr lang="nn-NO" b="1" dirty="0"/>
            </a:br>
            <a:r>
              <a:rPr lang="nn-NO" b="1" dirty="0"/>
              <a:t>(iii) 0</a:t>
            </a:r>
            <a:br>
              <a:rPr lang="nn-NO" b="1" dirty="0"/>
            </a:br>
            <a:r>
              <a:rPr lang="nn-NO" b="1" dirty="0"/>
              <a:t>(iv) 3</a:t>
            </a:r>
            <a:endParaRPr lang="hi-IN" b="1" dirty="0"/>
          </a:p>
        </p:txBody>
      </p:sp>
    </p:spTree>
    <p:extLst>
      <p:ext uri="{BB962C8B-B14F-4D97-AF65-F5344CB8AC3E}">
        <p14:creationId xmlns:p14="http://schemas.microsoft.com/office/powerpoint/2010/main" val="2990472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E3C50-8C71-086C-618A-9A6039721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85CB90-3AF0-C1CD-A90D-0DEC64EDF849}"/>
                  </a:ext>
                </a:extLst>
              </p:cNvPr>
              <p:cNvSpPr txBox="1"/>
              <p:nvPr/>
            </p:nvSpPr>
            <p:spPr>
              <a:xfrm>
                <a:off x="644525" y="813911"/>
                <a:ext cx="5651500" cy="2691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.18</a:t>
                </a:r>
                <a:r>
                  <a:rPr lang="hi-IN" dirty="0"/>
                  <a:t> </a:t>
                </a:r>
                <a:r>
                  <a:rPr lang="hi-IN" b="1" dirty="0"/>
                  <a:t>निम्नलिखित में से कौन परिमेय संख्या है?</a:t>
                </a:r>
              </a:p>
              <a:p>
                <a:pPr>
                  <a:lnSpc>
                    <a:spcPct val="150000"/>
                  </a:lnSpc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1" dirty="0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rad>
                    <m:r>
                      <a:rPr lang="en-IN" b="1" i="0" dirty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0" dirty="0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rad>
                  </m:oMath>
                </a14:m>
                <a:br>
                  <a:rPr lang="en-IN" b="1" dirty="0"/>
                </a:br>
                <a:r>
                  <a:rPr lang="en-IN" b="1" dirty="0"/>
                  <a:t>(ii)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b="1" dirty="0">
                                <a:latin typeface="Cambria Math" panose="02040503050406030204" pitchFamily="18" charset="0"/>
                              </a:rPr>
                              <m:t>21</m:t>
                            </m:r>
                          </m:num>
                          <m:den>
                            <m:r>
                              <a:rPr lang="en-IN" b="1" i="0" dirty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rad>
                  </m:oMath>
                </a14:m>
                <a:br>
                  <a:rPr lang="en-IN" b="1" dirty="0"/>
                </a:br>
                <a:r>
                  <a:rPr lang="en-IN" b="1" dirty="0"/>
                  <a:t>(iii)</a:t>
                </a:r>
                <a:r>
                  <a:rPr lang="en-IN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  <m:r>
                      <a:rPr lang="en-IN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IN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b="1" dirty="0"/>
                  <a:t>X</a:t>
                </a:r>
                <a:r>
                  <a:rPr lang="en-IN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  <m:r>
                      <a:rPr lang="en-IN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br>
                  <a:rPr lang="en-IN" b="1" dirty="0"/>
                </a:br>
                <a:r>
                  <a:rPr lang="en-IN" b="1" dirty="0"/>
                  <a:t>(iv)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0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85CB90-3AF0-C1CD-A90D-0DEC64EDF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1"/>
                <a:ext cx="5651500" cy="2691763"/>
              </a:xfrm>
              <a:prstGeom prst="rect">
                <a:avLst/>
              </a:prstGeom>
              <a:blipFill>
                <a:blip r:embed="rId3"/>
                <a:stretch>
                  <a:fillRect l="-971" t="-1587" b="-2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4673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AF058-81BC-DB81-D969-1D961FB0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C520841D-281C-4F8F-9306-05C7E4AD8532}"/>
              </a:ext>
            </a:extLst>
          </p:cNvPr>
          <p:cNvSpPr txBox="1"/>
          <p:nvPr/>
        </p:nvSpPr>
        <p:spPr>
          <a:xfrm>
            <a:off x="644525" y="813912"/>
            <a:ext cx="5651500" cy="199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.19 </a:t>
            </a:r>
            <a:r>
              <a:rPr lang="hi-IN" b="1" dirty="0"/>
              <a:t>म० स० (</a:t>
            </a:r>
            <a:r>
              <a:rPr lang="en-IN" b="1" dirty="0"/>
              <a:t>a, a) = ?</a:t>
            </a:r>
          </a:p>
          <a:p>
            <a:pPr>
              <a:lnSpc>
                <a:spcPct val="150000"/>
              </a:lnSpc>
            </a:pPr>
            <a:r>
              <a:rPr lang="en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1</a:t>
            </a:r>
            <a:br>
              <a:rPr lang="en-IN" b="1" dirty="0"/>
            </a:br>
            <a:r>
              <a:rPr lang="en-IN" b="1" dirty="0"/>
              <a:t>(ii) 0</a:t>
            </a:r>
            <a:br>
              <a:rPr lang="en-IN" b="1" dirty="0"/>
            </a:br>
            <a:r>
              <a:rPr lang="en-IN" b="1" dirty="0"/>
              <a:t>(iii) a</a:t>
            </a:r>
            <a:br>
              <a:rPr lang="en-IN" b="1" dirty="0"/>
            </a:br>
            <a:r>
              <a:rPr lang="en-IN" b="1" dirty="0"/>
              <a:t>(iv) </a:t>
            </a:r>
            <a:r>
              <a:rPr lang="hi-IN" b="1" dirty="0"/>
              <a:t>इनमें से कोई नहीं</a:t>
            </a:r>
          </a:p>
        </p:txBody>
      </p:sp>
    </p:spTree>
    <p:extLst>
      <p:ext uri="{BB962C8B-B14F-4D97-AF65-F5344CB8AC3E}">
        <p14:creationId xmlns:p14="http://schemas.microsoft.com/office/powerpoint/2010/main" val="12184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6501-2E5F-9398-31B7-757CEC97F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02C68A3-A568-B55A-3517-9F1EFF9092B3}"/>
              </a:ext>
            </a:extLst>
          </p:cNvPr>
          <p:cNvSpPr txBox="1"/>
          <p:nvPr/>
        </p:nvSpPr>
        <p:spPr>
          <a:xfrm>
            <a:off x="644525" y="806987"/>
            <a:ext cx="565150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.20</a:t>
            </a:r>
            <a:r>
              <a:rPr lang="en-IN" b="1" dirty="0">
                <a:solidFill>
                  <a:srgbClr val="C00000"/>
                </a:solidFill>
              </a:rPr>
              <a:t> </a:t>
            </a:r>
            <a:r>
              <a:rPr lang="hi-IN" b="1" dirty="0"/>
              <a:t>दो </a:t>
            </a:r>
            <a:r>
              <a:rPr lang="hi-IN" b="1" dirty="0" err="1"/>
              <a:t>पूर्णांक</a:t>
            </a:r>
            <a:r>
              <a:rPr lang="hi-IN" b="1" dirty="0"/>
              <a:t> </a:t>
            </a:r>
            <a:r>
              <a:rPr lang="en-IN" b="1" dirty="0"/>
              <a:t>a </a:t>
            </a:r>
            <a:r>
              <a:rPr lang="hi-IN" b="1" dirty="0"/>
              <a:t>और </a:t>
            </a:r>
            <a:r>
              <a:rPr lang="en-IN" b="1" dirty="0"/>
              <a:t>b </a:t>
            </a:r>
            <a:r>
              <a:rPr lang="hi-IN" b="1" dirty="0"/>
              <a:t>के लिए </a:t>
            </a:r>
            <a:r>
              <a:rPr lang="en-IN" b="1" dirty="0"/>
              <a:t>a = </a:t>
            </a:r>
            <a:r>
              <a:rPr lang="en-IN" b="1" dirty="0" err="1"/>
              <a:t>bq</a:t>
            </a:r>
            <a:r>
              <a:rPr lang="en-IN" b="1" dirty="0"/>
              <a:t> + r </a:t>
            </a:r>
            <a:r>
              <a:rPr lang="hi-IN" b="1" dirty="0"/>
              <a:t>है (0 ≤ </a:t>
            </a:r>
            <a:r>
              <a:rPr lang="en-IN" b="1" dirty="0"/>
              <a:t>r &lt; b)</a:t>
            </a:r>
          </a:p>
          <a:p>
            <a:pPr>
              <a:lnSpc>
                <a:spcPct val="150000"/>
              </a:lnSpc>
            </a:pPr>
            <a:r>
              <a:rPr lang="en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r &gt; b</a:t>
            </a:r>
            <a:br>
              <a:rPr lang="en-IN" b="1" dirty="0"/>
            </a:br>
            <a:r>
              <a:rPr lang="en-IN" b="1" dirty="0"/>
              <a:t>(ii) r &lt; b</a:t>
            </a:r>
            <a:br>
              <a:rPr lang="en-IN" b="1" dirty="0"/>
            </a:br>
            <a:r>
              <a:rPr lang="en-IN" b="1" dirty="0"/>
              <a:t>(iii) r = 0</a:t>
            </a:r>
            <a:br>
              <a:rPr lang="en-IN" b="1" dirty="0"/>
            </a:br>
            <a:r>
              <a:rPr lang="en-IN" b="1" dirty="0"/>
              <a:t>(iv) </a:t>
            </a:r>
            <a:r>
              <a:rPr lang="hi-IN" b="1" dirty="0"/>
              <a:t>इनमें से कोई नहीं</a:t>
            </a:r>
          </a:p>
        </p:txBody>
      </p:sp>
    </p:spTree>
    <p:extLst>
      <p:ext uri="{BB962C8B-B14F-4D97-AF65-F5344CB8AC3E}">
        <p14:creationId xmlns:p14="http://schemas.microsoft.com/office/powerpoint/2010/main" val="3964020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4642F-A3C0-734A-62C3-86E1E30B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AE9A06C4-644C-E374-7D80-A62AB161D464}"/>
              </a:ext>
            </a:extLst>
          </p:cNvPr>
          <p:cNvSpPr txBox="1"/>
          <p:nvPr/>
        </p:nvSpPr>
        <p:spPr>
          <a:xfrm>
            <a:off x="644525" y="806987"/>
            <a:ext cx="565150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.21</a:t>
            </a:r>
            <a:r>
              <a:rPr lang="en-IN" b="1" dirty="0">
                <a:solidFill>
                  <a:srgbClr val="C00000"/>
                </a:solidFill>
              </a:rPr>
              <a:t> </a:t>
            </a:r>
            <a:r>
              <a:rPr lang="hi-IN" b="1" dirty="0"/>
              <a:t>______ है -</a:t>
            </a:r>
          </a:p>
          <a:p>
            <a:pPr>
              <a:lnSpc>
                <a:spcPct val="150000"/>
              </a:lnSpc>
            </a:pPr>
            <a:r>
              <a:rPr lang="hi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</a:t>
            </a:r>
            <a:r>
              <a:rPr lang="hi-IN" b="1" dirty="0"/>
              <a:t>एक अपरिमेय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ii) </a:t>
            </a:r>
            <a:r>
              <a:rPr lang="hi-IN" b="1" dirty="0"/>
              <a:t>एक </a:t>
            </a:r>
            <a:r>
              <a:rPr lang="hi-IN" b="1" dirty="0" err="1"/>
              <a:t>पूर्णांक</a:t>
            </a:r>
            <a:r>
              <a:rPr lang="hi-IN" b="1" dirty="0"/>
              <a:t>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iii) </a:t>
            </a:r>
            <a:r>
              <a:rPr lang="hi-IN" b="1" dirty="0"/>
              <a:t>एक परिमेय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iv) </a:t>
            </a:r>
            <a:r>
              <a:rPr lang="hi-IN" b="1" dirty="0"/>
              <a:t>इनमें से कोई नहीं</a:t>
            </a:r>
          </a:p>
        </p:txBody>
      </p:sp>
    </p:spTree>
    <p:extLst>
      <p:ext uri="{BB962C8B-B14F-4D97-AF65-F5344CB8AC3E}">
        <p14:creationId xmlns:p14="http://schemas.microsoft.com/office/powerpoint/2010/main" val="3924110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3B089-B610-9EA4-1E84-D43D1976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3C57A01-A05A-1EFB-6A97-FC6C472B3456}"/>
              </a:ext>
            </a:extLst>
          </p:cNvPr>
          <p:cNvSpPr txBox="1"/>
          <p:nvPr/>
        </p:nvSpPr>
        <p:spPr>
          <a:xfrm>
            <a:off x="644525" y="813910"/>
            <a:ext cx="565150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.22 </a:t>
            </a:r>
            <a:r>
              <a:rPr lang="hi-IN" b="1" dirty="0"/>
              <a:t>5.2372 है -</a:t>
            </a:r>
          </a:p>
          <a:p>
            <a:pPr>
              <a:lnSpc>
                <a:spcPct val="150000"/>
              </a:lnSpc>
            </a:pPr>
            <a:r>
              <a:rPr lang="hi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</a:t>
            </a:r>
            <a:r>
              <a:rPr lang="hi-IN" b="1" dirty="0"/>
              <a:t>सम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ii) </a:t>
            </a:r>
            <a:r>
              <a:rPr lang="hi-IN" b="1" dirty="0"/>
              <a:t>पूर्ण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iii) </a:t>
            </a:r>
            <a:r>
              <a:rPr lang="hi-IN" b="1" dirty="0"/>
              <a:t>अपरिमेय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iv) </a:t>
            </a:r>
            <a:r>
              <a:rPr lang="hi-IN" b="1" dirty="0"/>
              <a:t>परिमेय संख्या</a:t>
            </a:r>
          </a:p>
        </p:txBody>
      </p:sp>
    </p:spTree>
    <p:extLst>
      <p:ext uri="{BB962C8B-B14F-4D97-AF65-F5344CB8AC3E}">
        <p14:creationId xmlns:p14="http://schemas.microsoft.com/office/powerpoint/2010/main" val="533937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6E59A-AE96-3284-391F-B988B5816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8F2D46C-4720-4ECD-FA8C-C633F972B880}"/>
              </a:ext>
            </a:extLst>
          </p:cNvPr>
          <p:cNvSpPr txBox="1"/>
          <p:nvPr/>
        </p:nvSpPr>
        <p:spPr>
          <a:xfrm>
            <a:off x="644525" y="806983"/>
            <a:ext cx="565150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.23 </a:t>
            </a:r>
            <a:r>
              <a:rPr lang="hi-IN" b="1" dirty="0"/>
              <a:t>3</a:t>
            </a:r>
            <a:r>
              <a:rPr lang="en-IN" b="1" dirty="0"/>
              <a:t>-</a:t>
            </a:r>
            <a:r>
              <a:rPr lang="hi-IN" b="1" dirty="0"/>
              <a:t> है -</a:t>
            </a:r>
          </a:p>
          <a:p>
            <a:pPr>
              <a:lnSpc>
                <a:spcPct val="150000"/>
              </a:lnSpc>
            </a:pPr>
            <a:r>
              <a:rPr lang="hi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</a:t>
            </a:r>
            <a:r>
              <a:rPr lang="hi-IN" b="1" dirty="0"/>
              <a:t>प्राकृतिक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ii) </a:t>
            </a:r>
            <a:r>
              <a:rPr lang="hi-IN" b="1" dirty="0"/>
              <a:t>अपरिमेय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iii) </a:t>
            </a:r>
            <a:r>
              <a:rPr lang="hi-IN" b="1" dirty="0"/>
              <a:t>परिमेय संख्या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iv) </a:t>
            </a:r>
            <a:r>
              <a:rPr lang="hi-IN" b="1" dirty="0"/>
              <a:t>सम संख्या</a:t>
            </a:r>
          </a:p>
        </p:txBody>
      </p:sp>
    </p:spTree>
    <p:extLst>
      <p:ext uri="{BB962C8B-B14F-4D97-AF65-F5344CB8AC3E}">
        <p14:creationId xmlns:p14="http://schemas.microsoft.com/office/powerpoint/2010/main" val="2840858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CE36E-240F-4077-F192-E43218B5B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34F4A60-ADF5-DD3D-F0E2-8B378FC7DAA0}"/>
              </a:ext>
            </a:extLst>
          </p:cNvPr>
          <p:cNvSpPr txBox="1"/>
          <p:nvPr/>
        </p:nvSpPr>
        <p:spPr>
          <a:xfrm>
            <a:off x="644524" y="813914"/>
            <a:ext cx="7623175" cy="1988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.24 </a:t>
            </a:r>
            <a:r>
              <a:rPr lang="hi-IN" b="1" dirty="0"/>
              <a:t>(32 × 2 × 5) तथा (32 × 22 × 5) का महत्तम </a:t>
            </a:r>
            <a:r>
              <a:rPr lang="hi-IN" b="1" dirty="0" err="1"/>
              <a:t>समापवर्तक</a:t>
            </a:r>
            <a:r>
              <a:rPr lang="hi-IN" b="1" dirty="0"/>
              <a:t> होगा -</a:t>
            </a:r>
          </a:p>
          <a:p>
            <a:pPr>
              <a:lnSpc>
                <a:spcPct val="150000"/>
              </a:lnSpc>
            </a:pPr>
            <a:r>
              <a:rPr lang="hi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320</a:t>
            </a:r>
            <a:br>
              <a:rPr lang="en-IN" b="1" dirty="0"/>
            </a:br>
            <a:r>
              <a:rPr lang="en-IN" b="1" dirty="0"/>
              <a:t>(ii) 2700</a:t>
            </a:r>
            <a:br>
              <a:rPr lang="en-IN" b="1" dirty="0"/>
            </a:br>
            <a:r>
              <a:rPr lang="en-IN" b="1" dirty="0"/>
              <a:t>(iii) 1800</a:t>
            </a:r>
            <a:br>
              <a:rPr lang="en-IN" b="1" dirty="0"/>
            </a:br>
            <a:r>
              <a:rPr lang="en-IN" b="1" dirty="0"/>
              <a:t>(iv) 30</a:t>
            </a:r>
          </a:p>
        </p:txBody>
      </p:sp>
    </p:spTree>
    <p:extLst>
      <p:ext uri="{BB962C8B-B14F-4D97-AF65-F5344CB8AC3E}">
        <p14:creationId xmlns:p14="http://schemas.microsoft.com/office/powerpoint/2010/main" val="487475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B5A0A-C1AB-B5E4-DBC6-2E166A40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FCF3F6D8-E238-E106-8FCF-0AFD806FC805}"/>
              </a:ext>
            </a:extLst>
          </p:cNvPr>
          <p:cNvSpPr txBox="1"/>
          <p:nvPr/>
        </p:nvSpPr>
        <p:spPr>
          <a:xfrm>
            <a:off x="644524" y="813912"/>
            <a:ext cx="7832725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.25</a:t>
            </a:r>
            <a:r>
              <a:rPr lang="en-IN" b="1" dirty="0">
                <a:solidFill>
                  <a:srgbClr val="C00000"/>
                </a:solidFill>
              </a:rPr>
              <a:t> </a:t>
            </a:r>
            <a:r>
              <a:rPr lang="hi-IN" b="1" dirty="0"/>
              <a:t>एक वृत्ताकार पथ पर तीन धावक एक ही स्थान से दौड़ना प्रारंभ करते हैं। वे एक चक्कर लगाने में क्रमशः 1 घंटे, तीन घंटे तथा 5 घंटे का समय लेते हैं। तीनों को प्रारंभ बिंदु पर पुनः मिलने में लगा समय होगा -</a:t>
            </a:r>
          </a:p>
          <a:p>
            <a:pPr>
              <a:lnSpc>
                <a:spcPct val="150000"/>
              </a:lnSpc>
            </a:pPr>
            <a:r>
              <a:rPr lang="hi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3 </a:t>
            </a:r>
            <a:r>
              <a:rPr lang="hi-IN" b="1" dirty="0"/>
              <a:t>घंटे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ii) 5 </a:t>
            </a:r>
            <a:r>
              <a:rPr lang="hi-IN" b="1" dirty="0"/>
              <a:t>घंटे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iii) 1 </a:t>
            </a:r>
            <a:r>
              <a:rPr lang="hi-IN" b="1" dirty="0"/>
              <a:t>घंटे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iv) 15 </a:t>
            </a:r>
            <a:r>
              <a:rPr lang="hi-IN" b="1" dirty="0"/>
              <a:t>घंटे</a:t>
            </a:r>
          </a:p>
        </p:txBody>
      </p:sp>
    </p:spTree>
    <p:extLst>
      <p:ext uri="{BB962C8B-B14F-4D97-AF65-F5344CB8AC3E}">
        <p14:creationId xmlns:p14="http://schemas.microsoft.com/office/powerpoint/2010/main" val="3638173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F92E4-EEE1-FD6E-B046-FAC8B2A16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4907093-C1BC-08D9-81BE-0A0A7824C836}"/>
              </a:ext>
            </a:extLst>
          </p:cNvPr>
          <p:cNvSpPr txBox="1"/>
          <p:nvPr/>
        </p:nvSpPr>
        <p:spPr>
          <a:xfrm>
            <a:off x="644525" y="806983"/>
            <a:ext cx="7937500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C00000"/>
                </a:solidFill>
              </a:rPr>
              <a:t>प्रश्न</a:t>
            </a:r>
            <a:r>
              <a:rPr lang="en-IN" b="1" u="sng" dirty="0">
                <a:solidFill>
                  <a:srgbClr val="C00000"/>
                </a:solidFill>
              </a:rPr>
              <a:t>.26</a:t>
            </a:r>
            <a:r>
              <a:rPr lang="en-IN" b="1" dirty="0">
                <a:solidFill>
                  <a:srgbClr val="C00000"/>
                </a:solidFill>
              </a:rPr>
              <a:t> </a:t>
            </a:r>
            <a:r>
              <a:rPr lang="hi-IN" b="1" dirty="0"/>
              <a:t>एक वृत्ताकार पथ पर तीन धावक दौड़ना प्रारंभ करते हैं। वे एक चक्कर लगाने में क्रमशः 3 घंटे, 4 घंटे तथा 8 घंटे का समय लेते हैं। तीनों को प्रारंभ बिंदु पर पुनः मिलने में लगा समय होगा -</a:t>
            </a:r>
          </a:p>
          <a:p>
            <a:pPr>
              <a:lnSpc>
                <a:spcPct val="150000"/>
              </a:lnSpc>
            </a:pPr>
            <a:r>
              <a:rPr lang="hi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6 </a:t>
            </a:r>
            <a:r>
              <a:rPr lang="hi-IN" b="1" dirty="0"/>
              <a:t>घंटे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ii) 8 </a:t>
            </a:r>
            <a:r>
              <a:rPr lang="hi-IN" b="1" dirty="0"/>
              <a:t>घंटे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iii) 16 </a:t>
            </a:r>
            <a:r>
              <a:rPr lang="hi-IN" b="1" dirty="0"/>
              <a:t>घंटे</a:t>
            </a:r>
            <a:br>
              <a:rPr lang="hi-IN" b="1" dirty="0"/>
            </a:br>
            <a:r>
              <a:rPr lang="hi-IN" b="1" dirty="0"/>
              <a:t>(</a:t>
            </a:r>
            <a:r>
              <a:rPr lang="en-IN" b="1" dirty="0"/>
              <a:t>iv) 24 </a:t>
            </a:r>
            <a:r>
              <a:rPr lang="hi-IN" b="1" dirty="0"/>
              <a:t>घंटे</a:t>
            </a:r>
          </a:p>
        </p:txBody>
      </p:sp>
    </p:spTree>
    <p:extLst>
      <p:ext uri="{BB962C8B-B14F-4D97-AF65-F5344CB8AC3E}">
        <p14:creationId xmlns:p14="http://schemas.microsoft.com/office/powerpoint/2010/main" val="907543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CE475-FD48-ED32-3C7F-8E18F5677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7C15C0-1D01-0C01-6A02-0910F82C7D54}"/>
                  </a:ext>
                </a:extLst>
              </p:cNvPr>
              <p:cNvSpPr txBox="1"/>
              <p:nvPr/>
            </p:nvSpPr>
            <p:spPr>
              <a:xfrm>
                <a:off x="644525" y="806981"/>
                <a:ext cx="5651500" cy="15931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.27</a:t>
                </a:r>
                <a:r>
                  <a:rPr lang="en-IN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i-IN" b="1" dirty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hi-IN" b="1" i="0" dirty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hi-IN" b="1" dirty="0"/>
                  <a:t> का दशमलव प्रसार है ?</a:t>
                </a:r>
              </a:p>
              <a:p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0.76</a:t>
                </a:r>
                <a:br>
                  <a:rPr lang="en-IN" b="1" dirty="0"/>
                </a:br>
                <a:r>
                  <a:rPr lang="en-IN" b="1" dirty="0"/>
                  <a:t>(ii) 0.076</a:t>
                </a:r>
                <a:br>
                  <a:rPr lang="en-IN" b="1" dirty="0"/>
                </a:br>
                <a:r>
                  <a:rPr lang="en-IN" b="1" dirty="0"/>
                  <a:t>(iii) 0.00</a:t>
                </a:r>
                <a:br>
                  <a:rPr lang="en-IN" b="1" dirty="0"/>
                </a:br>
                <a:r>
                  <a:rPr lang="en-IN" b="1" dirty="0"/>
                  <a:t>(iv) </a:t>
                </a:r>
                <a:r>
                  <a:rPr lang="hi-IN" b="1" dirty="0"/>
                  <a:t>इनमें से कोई नहीं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7C15C0-1D01-0C01-6A02-0910F82C7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06981"/>
                <a:ext cx="5651500" cy="1593193"/>
              </a:xfrm>
              <a:prstGeom prst="rect">
                <a:avLst/>
              </a:prstGeom>
              <a:blipFill>
                <a:blip r:embed="rId3"/>
                <a:stretch>
                  <a:fillRect l="-971" b="-534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4CDF4C8-A862-15E5-4CD4-9018859A7C7B}"/>
                  </a:ext>
                </a:extLst>
              </p14:cNvPr>
              <p14:cNvContentPartPr/>
              <p14:nvPr/>
            </p14:nvContentPartPr>
            <p14:xfrm>
              <a:off x="1181175" y="1802340"/>
              <a:ext cx="23508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4CDF4C8-A862-15E5-4CD4-9018859A7C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2175" y="1793340"/>
                <a:ext cx="25272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5326017-84FB-B0E7-3510-A691A3B8176A}"/>
              </a:ext>
            </a:extLst>
          </p:cNvPr>
          <p:cNvCxnSpPr/>
          <p:nvPr/>
        </p:nvCxnSpPr>
        <p:spPr>
          <a:xfrm>
            <a:off x="1323975" y="2085975"/>
            <a:ext cx="2000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905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1B3FE-ED5B-9720-5467-62056B64A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C8B3DB-19BF-1C58-86E1-B487B0DD217F}"/>
                  </a:ext>
                </a:extLst>
              </p:cNvPr>
              <p:cNvSpPr txBox="1"/>
              <p:nvPr/>
            </p:nvSpPr>
            <p:spPr>
              <a:xfrm>
                <a:off x="644525" y="820840"/>
                <a:ext cx="5651500" cy="2102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.28</a:t>
                </a:r>
                <a:r>
                  <a:rPr lang="en-IN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i-IN" b="1" dirty="0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hi-IN" b="1" i="0" dirty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hi-IN" b="1" dirty="0"/>
                  <a:t> का दशमलव प्रसार क्या है ?</a:t>
                </a:r>
              </a:p>
              <a:p>
                <a:pPr>
                  <a:lnSpc>
                    <a:spcPct val="150000"/>
                  </a:lnSpc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0.708</a:t>
                </a:r>
                <a:br>
                  <a:rPr lang="en-IN" b="1" dirty="0"/>
                </a:br>
                <a:r>
                  <a:rPr lang="en-IN" b="1" dirty="0"/>
                  <a:t>(ii) 0.7087</a:t>
                </a:r>
                <a:br>
                  <a:rPr lang="en-IN" b="1" dirty="0"/>
                </a:br>
                <a:r>
                  <a:rPr lang="en-IN" b="1" dirty="0"/>
                  <a:t>(iii) 0.7083</a:t>
                </a:r>
                <a:br>
                  <a:rPr lang="en-IN" b="1" dirty="0"/>
                </a:br>
                <a:r>
                  <a:rPr lang="en-IN" b="1" dirty="0"/>
                  <a:t>(iv) 0.07083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C8B3DB-19BF-1C58-86E1-B487B0DD2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20840"/>
                <a:ext cx="5651500" cy="2102499"/>
              </a:xfrm>
              <a:prstGeom prst="rect">
                <a:avLst/>
              </a:prstGeom>
              <a:blipFill>
                <a:blip r:embed="rId3"/>
                <a:stretch>
                  <a:fillRect l="-971" b="-37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D73028C-F6C9-2EE8-7174-E0FB737AC1B4}"/>
              </a:ext>
            </a:extLst>
          </p:cNvPr>
          <p:cNvCxnSpPr/>
          <p:nvPr/>
        </p:nvCxnSpPr>
        <p:spPr>
          <a:xfrm flipH="1">
            <a:off x="1590675" y="2733675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25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29DCC-B1E0-9C8A-2FB9-52C7D68FD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84D62D-EDAB-C5BD-4A3C-D82BA53FF5A2}"/>
                  </a:ext>
                </a:extLst>
              </p:cNvPr>
              <p:cNvSpPr txBox="1"/>
              <p:nvPr/>
            </p:nvSpPr>
            <p:spPr>
              <a:xfrm>
                <a:off x="644525" y="813912"/>
                <a:ext cx="5651500" cy="21042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.29</a:t>
                </a:r>
                <a:r>
                  <a:rPr lang="en-IN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i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i-IN" b="1" i="1" dirty="0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hi-IN" b="1" i="1" dirty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hi-IN" b="1" dirty="0"/>
                  <a:t> का दशमलव प्रसार है ?</a:t>
                </a:r>
              </a:p>
              <a:p>
                <a:pPr>
                  <a:lnSpc>
                    <a:spcPct val="150000"/>
                  </a:lnSpc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0.44</a:t>
                </a:r>
                <a:br>
                  <a:rPr lang="en-IN" b="1" dirty="0"/>
                </a:br>
                <a:r>
                  <a:rPr lang="en-IN" b="1" dirty="0"/>
                  <a:t>(ii) 0.044</a:t>
                </a:r>
                <a:br>
                  <a:rPr lang="en-IN" b="1" dirty="0"/>
                </a:br>
                <a:r>
                  <a:rPr lang="en-IN" b="1" dirty="0"/>
                  <a:t>(iii) 0.0044</a:t>
                </a:r>
                <a:br>
                  <a:rPr lang="en-IN" b="1" dirty="0"/>
                </a:br>
                <a:r>
                  <a:rPr lang="en-IN" b="1" dirty="0"/>
                  <a:t>(iv) 0.00044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84D62D-EDAB-C5BD-4A3C-D82BA53FF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2"/>
                <a:ext cx="5651500" cy="2104230"/>
              </a:xfrm>
              <a:prstGeom prst="rect">
                <a:avLst/>
              </a:prstGeom>
              <a:blipFill>
                <a:blip r:embed="rId3"/>
                <a:stretch>
                  <a:fillRect l="-971" b="-37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2964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54427-B7F9-3351-F203-7E701E009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C20048-DAE8-4F80-3BF4-F270073FD6B0}"/>
                  </a:ext>
                </a:extLst>
              </p:cNvPr>
              <p:cNvSpPr txBox="1"/>
              <p:nvPr/>
            </p:nvSpPr>
            <p:spPr>
              <a:xfrm>
                <a:off x="644525" y="820838"/>
                <a:ext cx="5651500" cy="28301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.30</a:t>
                </a:r>
                <a:r>
                  <a:rPr lang="en-IN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387</m:t>
                        </m:r>
                      </m:num>
                      <m:den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405</m:t>
                        </m:r>
                      </m:den>
                    </m:f>
                  </m:oMath>
                </a14:m>
                <a:r>
                  <a:rPr lang="hi-IN" b="1" dirty="0"/>
                  <a:t> का </a:t>
                </a:r>
                <a:r>
                  <a:rPr lang="hi-IN" b="1" dirty="0" err="1"/>
                  <a:t>सरलतम</a:t>
                </a:r>
                <a:r>
                  <a:rPr lang="hi-IN" b="1" dirty="0"/>
                  <a:t> रूप है -</a:t>
                </a:r>
              </a:p>
              <a:p>
                <a:pPr>
                  <a:lnSpc>
                    <a:spcPct val="150000"/>
                  </a:lnSpc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43</m:t>
                        </m:r>
                      </m:num>
                      <m:den>
                        <m:r>
                          <a:rPr lang="en-IN" b="1" i="1" dirty="0"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r>
                  <a:rPr lang="hi-IN" b="1" dirty="0"/>
                  <a:t> </a:t>
                </a:r>
                <a:br>
                  <a:rPr lang="en-IN" b="1" dirty="0"/>
                </a:br>
                <a:r>
                  <a:rPr lang="en-IN" b="1" dirty="0"/>
                  <a:t>(ii)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41</m:t>
                        </m:r>
                      </m:num>
                      <m:den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hi-IN" b="1" dirty="0"/>
                  <a:t> </a:t>
                </a:r>
                <a:br>
                  <a:rPr lang="en-IN" b="1" dirty="0"/>
                </a:br>
                <a:r>
                  <a:rPr lang="en-IN" b="1" dirty="0"/>
                  <a:t>(iii)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hi-IN" b="1" dirty="0"/>
                  <a:t> </a:t>
                </a:r>
                <a:br>
                  <a:rPr lang="en-IN" b="1" dirty="0"/>
                </a:br>
                <a:r>
                  <a:rPr lang="en-IN" b="1" dirty="0"/>
                  <a:t>(iv)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129</m:t>
                        </m:r>
                      </m:num>
                      <m:den>
                        <m:r>
                          <a:rPr lang="en-IN" b="1" i="1" dirty="0" smtClean="0">
                            <a:latin typeface="Cambria Math" panose="02040503050406030204" pitchFamily="18" charset="0"/>
                          </a:rPr>
                          <m:t>135</m:t>
                        </m:r>
                      </m:den>
                    </m:f>
                  </m:oMath>
                </a14:m>
                <a:r>
                  <a:rPr lang="hi-IN" b="1" dirty="0"/>
                  <a:t> </a:t>
                </a:r>
                <a:endParaRPr lang="en-IN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C20048-DAE8-4F80-3BF4-F270073FD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20838"/>
                <a:ext cx="5651500" cy="2830134"/>
              </a:xfrm>
              <a:prstGeom prst="rect">
                <a:avLst/>
              </a:prstGeom>
              <a:blipFill>
                <a:blip r:embed="rId3"/>
                <a:stretch>
                  <a:fillRect l="-9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374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A754C-A8E5-5F7A-DCC7-E33D27555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950273-3B63-5781-75DC-6B9215500C33}"/>
                  </a:ext>
                </a:extLst>
              </p:cNvPr>
              <p:cNvSpPr txBox="1"/>
              <p:nvPr/>
            </p:nvSpPr>
            <p:spPr>
              <a:xfrm>
                <a:off x="644525" y="813914"/>
                <a:ext cx="7747000" cy="2152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b="1" u="sng" dirty="0">
                    <a:solidFill>
                      <a:srgbClr val="C00000"/>
                    </a:solidFill>
                  </a:rPr>
                  <a:t>प्रश्न</a:t>
                </a:r>
                <a:r>
                  <a:rPr lang="en-IN" b="1" u="sng" dirty="0">
                    <a:solidFill>
                      <a:srgbClr val="C00000"/>
                    </a:solidFill>
                  </a:rPr>
                  <a:t>.31</a:t>
                </a:r>
                <a:r>
                  <a:rPr lang="en-IN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ar-AE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ar-AE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ar-AE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ar-AE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ar-AE" b="1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ar-AE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b="1" i="1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ar-AE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b="1" dirty="0"/>
                  <a:t> </a:t>
                </a:r>
                <a:r>
                  <a:rPr lang="hi-IN" b="1" dirty="0"/>
                  <a:t>का दशमलव प्रसार कौन है ?</a:t>
                </a:r>
              </a:p>
              <a:p>
                <a:pPr>
                  <a:lnSpc>
                    <a:spcPct val="150000"/>
                  </a:lnSpc>
                </a:pPr>
                <a:r>
                  <a:rPr lang="hi-IN" b="1" dirty="0"/>
                  <a:t>(</a:t>
                </a:r>
                <a:r>
                  <a:rPr lang="en-IN" b="1" dirty="0" err="1"/>
                  <a:t>i</a:t>
                </a:r>
                <a:r>
                  <a:rPr lang="en-IN" b="1" dirty="0"/>
                  <a:t>) 0.004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(ii) 0.04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(iii) 0.0004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(iv) 0.4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950273-3B63-5781-75DC-6B9215500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25" y="813914"/>
                <a:ext cx="7747000" cy="2152769"/>
              </a:xfrm>
              <a:prstGeom prst="rect">
                <a:avLst/>
              </a:prstGeom>
              <a:blipFill>
                <a:blip r:embed="rId3"/>
                <a:stretch>
                  <a:fillRect l="-708" b="-36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946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</TotalTime>
  <Words>1095</Words>
  <Application>Microsoft Office PowerPoint</Application>
  <PresentationFormat>On-screen Show (16:9)</PresentationFormat>
  <Paragraphs>96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smart tech computer classes</dc:creator>
  <cp:lastModifiedBy>Raushan Ranjan</cp:lastModifiedBy>
  <cp:revision>63</cp:revision>
  <dcterms:created xsi:type="dcterms:W3CDTF">2026-02-12T11:36:21Z</dcterms:created>
  <dcterms:modified xsi:type="dcterms:W3CDTF">2026-03-14T13:44:40Z</dcterms:modified>
</cp:coreProperties>
</file>