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00"/>
    <a:srgbClr val="02225A"/>
    <a:srgbClr val="B4C0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7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648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DD0BBA-28EA-A62C-530C-1B87C58B4D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84C680-33D5-4854-CE3C-08CE873C6B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8B38E-647C-4F0B-AF69-7F424B003FAC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3A46A0-12FF-6942-2733-08361E95E1B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AD23EF-6FFC-0434-466F-3FEB390279B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FBB212-AE16-492E-9139-1FCAB6FBB6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865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FE110-E43D-498E-A3E7-32096424DFD5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F7D5E-B8C5-40B5-8EBA-38BDACDEA0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2765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9803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575B9-F341-450B-B6D1-CCDE48CC2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3EFECB-935A-A6AA-B535-DCB5F2FDEB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8758AD-2DF7-4C82-8816-B0C1B055FB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8F4C7B-8336-0181-9D51-8D36098AB4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6809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04A9A-672C-86C1-CC79-173EDC499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F45722-48D0-DDBA-7AF8-F602FE54F2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4C2E77-B687-68BB-D8F4-8461F6A1B9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937C3-A2B8-AC7B-2FD3-320A0A9FE7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4215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C020C-368E-DB5A-C440-7B83D8304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3D4ADB-6608-D3A1-DA2D-ADFA1507A2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D92D99-1D23-F9C0-789A-0796EF139C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6519CD-24AD-1A3C-8071-8D86D949F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5700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D51DF-E7D7-8A6D-1C8D-06692D867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B8EFA9-F126-D428-E507-149347B449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EAE4E6-4705-6647-8040-0345903A07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74A70F-BD65-5BB8-DE02-AFD2476ED0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4911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BC2AA-2283-4C64-B070-DF702A98C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FF71C3-05CA-E4FD-16ED-FA116AF536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656E42-CC02-54A3-170B-64E14C1888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A44F38-5D30-452A-04A4-5B84A1AA75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7305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97DF3-0231-9445-B19E-8B4F13560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B25A84-93CA-A559-1269-2DB7A75DCD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6A8916-CB5D-7012-283E-11EE47E721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63A9B5-5429-D55B-940F-79AFA1F4F8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9686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350B0-4DEE-4EB4-A888-8433C06D8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D357D5-3CAE-C0CB-4E12-51E72452DA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174705-199C-0CBD-88DC-35FF026FAC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4C3AE3-BF94-FA3C-37BF-8662960218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38873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BA8DF-35C8-5569-AB93-EA47FD5E7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4D1052-1E9E-C364-26FD-236C605B65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E61CAF-4014-8C4A-ABCD-ED8EE2198C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368EB5-E297-B2F8-D5A5-51E612A099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42323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4EFBD-F23D-EC89-B648-EA801E195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C2985B-447E-A7C9-5306-E648B00354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D0089F-2C8B-7F7D-0973-272E3F46BB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6A6B35-B5FA-EBC2-D2D8-732B79CB25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1793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5A7C8-FF8F-DA1D-558E-8BA065981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0D110A-0DD8-ACBB-F59B-293D60C980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9FAF4F-0E5A-A3BF-A507-ACB000C38B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E78C25-E404-9688-C349-1FD0D03355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07381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5D66B-58C7-01B2-96FB-43F784754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195B38-5D27-4485-0892-695C5D0C02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3382E3-0067-5492-9A8E-CFF6516E71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5383A6-3A4E-7663-2969-8426490350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19116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28581-1158-B2D1-870F-141BF7C1A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37E0CA-F02A-8101-ED82-616F355EF8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8EE0F5-FF4D-2DB9-450B-524282B00F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48EB73-C45C-DF26-DFD5-3321174EB9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58361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E0CD6-22B8-E52E-714A-0D0914C81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F8CA57-5D72-FF0E-22FE-26D40DB38F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5ABFEB-147B-66FC-6DF6-D4E71BF57C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8532FB-D1B5-3BC3-6C9A-95561C2BF7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27830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057C9-E8DB-AE0C-75F5-7028FFA66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D66252-6E21-78AA-7E4A-9C6EBE7245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FAE1EF-3C49-AD57-AA65-A5DF461C80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7122B4-BBE9-A208-0149-B538DA8B87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02410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0C93D-7F3F-A35D-2EAD-033A587F6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EBB6B8-13F6-7996-0C1C-986D9BA15A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5862C7-0A5B-3346-BAA0-151E5E4E41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38CF46-95F2-A107-4D2A-2BE8168192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528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8A49D-B6DD-2C6D-5CC2-F99BEF068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A0788A-9E64-55F7-C3FE-709EAAE111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C77D1C-D509-3F6E-446C-150DFFDBFB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C4625D-0358-70A8-879D-0B37C5B12C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89999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D8A5E-AE46-0647-AB6F-6E1F14798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EC8093-C2C9-0C11-16AF-85CDDE754F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FB21DB-716E-1BA6-FA2C-224DA0C3E1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EE045-A41F-E38B-94D7-E243382E65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38732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22F7D-72F4-EDE7-320A-B73B78A87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1FD451-B605-159C-9CB6-089696469B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0C4A90-422E-FD4F-9DED-24232D215F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287233-A24A-5562-3A9D-02103EBB32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48252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F501B-2E60-D225-F58D-4A6648DD2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CD5C12-AFF1-BDE5-74C3-0DCDA9355A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38C05F-C671-7DB5-0EF1-30505560FD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E52461-27AA-1181-9BB7-7489C24C09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5113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8FE83-1C69-A839-3241-BD5A60168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EAC998-3EDC-B6C2-5FF9-B7727B7764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74F864-C62D-7A36-91E9-35FFC2B273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0DA55-34FA-9B50-8E5B-07BBD1B97F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4648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7780DF-FC57-F5F3-6ECE-A1217958E87C}"/>
              </a:ext>
            </a:extLst>
          </p:cNvPr>
          <p:cNvSpPr/>
          <p:nvPr userDrawn="1"/>
        </p:nvSpPr>
        <p:spPr>
          <a:xfrm>
            <a:off x="0" y="0"/>
            <a:ext cx="9144000" cy="470297"/>
          </a:xfrm>
          <a:prstGeom prst="rect">
            <a:avLst/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924F8F-C5C8-1D33-92F8-2CE39F09EA3B}"/>
              </a:ext>
            </a:extLst>
          </p:cNvPr>
          <p:cNvSpPr txBox="1"/>
          <p:nvPr userDrawn="1"/>
        </p:nvSpPr>
        <p:spPr>
          <a:xfrm>
            <a:off x="1054100" y="85882"/>
            <a:ext cx="7035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dirty="0">
                <a:solidFill>
                  <a:schemeClr val="bg1"/>
                </a:solidFill>
              </a:rPr>
              <a:t>कक्षा 10वीं - गणित - वास्तविक संख्याएँ (पाठ 1)</a:t>
            </a:r>
            <a:endParaRPr lang="en-IN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192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8413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4418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6653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6015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6366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4091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6196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7368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7691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2245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5539C-3D59-4A96-A1BA-E94DF94D7D0D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7231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29ED65CC-7907-6F6D-F523-945310D39FC3}"/>
              </a:ext>
            </a:extLst>
          </p:cNvPr>
          <p:cNvSpPr txBox="1"/>
          <p:nvPr/>
        </p:nvSpPr>
        <p:spPr>
          <a:xfrm>
            <a:off x="644524" y="813914"/>
            <a:ext cx="9832975" cy="42043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/>
              <a:t>• वास्तविक संख्या की भूमिका (</a:t>
            </a:r>
            <a:r>
              <a:rPr lang="en-IN" b="1" dirty="0"/>
              <a:t>Role of real numbers)</a:t>
            </a:r>
            <a:br>
              <a:rPr lang="en-IN" b="1" dirty="0"/>
            </a:br>
            <a:r>
              <a:rPr lang="en-IN" b="1" dirty="0"/>
              <a:t>• </a:t>
            </a:r>
            <a:r>
              <a:rPr lang="hi-IN" b="1" dirty="0" err="1"/>
              <a:t>भाज्यता</a:t>
            </a:r>
            <a:r>
              <a:rPr lang="hi-IN" b="1" dirty="0"/>
              <a:t> (</a:t>
            </a:r>
            <a:r>
              <a:rPr lang="en-IN" b="1" dirty="0"/>
              <a:t>Divisibility)</a:t>
            </a:r>
            <a:br>
              <a:rPr lang="en-IN" b="1" dirty="0"/>
            </a:br>
            <a:r>
              <a:rPr lang="en-IN" b="1" dirty="0"/>
              <a:t>• </a:t>
            </a:r>
            <a:r>
              <a:rPr lang="hi-IN" b="1" dirty="0" err="1"/>
              <a:t>यूक्लिड</a:t>
            </a:r>
            <a:r>
              <a:rPr lang="hi-IN" b="1" dirty="0"/>
              <a:t> विभाजन </a:t>
            </a:r>
            <a:r>
              <a:rPr lang="hi-IN" b="1" dirty="0" err="1"/>
              <a:t>प्रमेय</a:t>
            </a:r>
            <a:r>
              <a:rPr lang="hi-IN" b="1" dirty="0"/>
              <a:t> (</a:t>
            </a:r>
            <a:r>
              <a:rPr lang="en-IN" b="1" dirty="0"/>
              <a:t>Euclid’s division lemma)</a:t>
            </a:r>
            <a:br>
              <a:rPr lang="en-IN" b="1" dirty="0"/>
            </a:br>
            <a:r>
              <a:rPr lang="en-IN" b="1" dirty="0"/>
              <a:t>• </a:t>
            </a:r>
            <a:r>
              <a:rPr lang="hi-IN" b="1" dirty="0" err="1"/>
              <a:t>यूक्लिड</a:t>
            </a:r>
            <a:r>
              <a:rPr lang="hi-IN" b="1" dirty="0"/>
              <a:t> विभाजन </a:t>
            </a:r>
            <a:r>
              <a:rPr lang="hi-IN" b="1" dirty="0" err="1"/>
              <a:t>एल्गोरिथ्म</a:t>
            </a:r>
            <a:r>
              <a:rPr lang="hi-IN" b="1" dirty="0"/>
              <a:t> (</a:t>
            </a:r>
            <a:r>
              <a:rPr lang="en-IN" b="1" dirty="0"/>
              <a:t>Euclid’s division Algorithm)</a:t>
            </a:r>
            <a:br>
              <a:rPr lang="en-IN" b="1" dirty="0"/>
            </a:br>
            <a:r>
              <a:rPr lang="en-IN" b="1" dirty="0"/>
              <a:t>• </a:t>
            </a:r>
            <a:r>
              <a:rPr lang="hi-IN" b="1" dirty="0" err="1"/>
              <a:t>अभाज्य</a:t>
            </a:r>
            <a:r>
              <a:rPr lang="hi-IN" b="1" dirty="0"/>
              <a:t> </a:t>
            </a:r>
            <a:r>
              <a:rPr lang="hi-IN" b="1" dirty="0" err="1"/>
              <a:t>गुणनखंड</a:t>
            </a:r>
            <a:r>
              <a:rPr lang="hi-IN" b="1" dirty="0"/>
              <a:t> (</a:t>
            </a:r>
            <a:r>
              <a:rPr lang="en-IN" b="1" dirty="0"/>
              <a:t>Prime factorisation)</a:t>
            </a:r>
            <a:br>
              <a:rPr lang="en-IN" b="1" dirty="0"/>
            </a:br>
            <a:r>
              <a:rPr lang="en-IN" b="1" dirty="0"/>
              <a:t>• </a:t>
            </a:r>
            <a:r>
              <a:rPr lang="hi-IN" b="1" dirty="0" err="1"/>
              <a:t>अभाज्य</a:t>
            </a:r>
            <a:r>
              <a:rPr lang="hi-IN" b="1" dirty="0"/>
              <a:t> </a:t>
            </a:r>
            <a:r>
              <a:rPr lang="hi-IN" b="1" dirty="0" err="1"/>
              <a:t>गुणनखंड</a:t>
            </a:r>
            <a:r>
              <a:rPr lang="hi-IN" b="1" dirty="0"/>
              <a:t> द्वारा </a:t>
            </a:r>
            <a:r>
              <a:rPr lang="en-IN" b="1" dirty="0"/>
              <a:t>HCF &amp; LCM (HCF &amp; LCM using Prime factorisation)</a:t>
            </a:r>
            <a:br>
              <a:rPr lang="en-IN" b="1" dirty="0"/>
            </a:br>
            <a:r>
              <a:rPr lang="en-IN" b="1" dirty="0"/>
              <a:t>• </a:t>
            </a:r>
            <a:r>
              <a:rPr lang="hi-IN" b="1" dirty="0"/>
              <a:t>अंकगणित का आधारभूत </a:t>
            </a:r>
            <a:r>
              <a:rPr lang="hi-IN" b="1" dirty="0" err="1"/>
              <a:t>प्रमेय</a:t>
            </a:r>
            <a:r>
              <a:rPr lang="hi-IN" b="1" dirty="0"/>
              <a:t> (</a:t>
            </a:r>
            <a:r>
              <a:rPr lang="en-IN" b="1" dirty="0"/>
              <a:t>Fundamental theorem of Arithmetic)</a:t>
            </a:r>
            <a:br>
              <a:rPr lang="en-IN" b="1" dirty="0"/>
            </a:br>
            <a:r>
              <a:rPr lang="en-IN" b="1" dirty="0"/>
              <a:t>• </a:t>
            </a:r>
            <a:r>
              <a:rPr lang="hi-IN" b="1" dirty="0"/>
              <a:t>परिमेय / अपरिमेय संख्या (</a:t>
            </a:r>
            <a:r>
              <a:rPr lang="en-IN" b="1" dirty="0"/>
              <a:t>Rational &amp; irrational Numbers)</a:t>
            </a:r>
            <a:br>
              <a:rPr lang="en-IN" b="1" dirty="0"/>
            </a:br>
            <a:r>
              <a:rPr lang="en-IN" b="1" dirty="0"/>
              <a:t>• </a:t>
            </a:r>
            <a:r>
              <a:rPr lang="hi-IN" b="1" dirty="0"/>
              <a:t>परिमेय संख्याओं का दशमलव विस्तार (</a:t>
            </a:r>
            <a:r>
              <a:rPr lang="en-IN" b="1" dirty="0"/>
              <a:t>Decimal Expansion of Rational number)</a:t>
            </a:r>
          </a:p>
          <a:p>
            <a:pPr>
              <a:lnSpc>
                <a:spcPct val="150000"/>
              </a:lnSpc>
              <a:buNone/>
            </a:pPr>
            <a:endParaRPr lang="en-IN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559CBB-DCC4-1DCA-1FF1-E1BE4DA2A9E5}"/>
              </a:ext>
            </a:extLst>
          </p:cNvPr>
          <p:cNvSpPr txBox="1"/>
          <p:nvPr/>
        </p:nvSpPr>
        <p:spPr>
          <a:xfrm>
            <a:off x="628650" y="532183"/>
            <a:ext cx="469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>
                <a:solidFill>
                  <a:srgbClr val="02225A"/>
                </a:solidFill>
              </a:rPr>
              <a:t>परिचय (</a:t>
            </a:r>
            <a:r>
              <a:rPr lang="en-IN" b="1" u="sng" dirty="0">
                <a:solidFill>
                  <a:srgbClr val="02225A"/>
                </a:solidFill>
              </a:rPr>
              <a:t>Introduction)</a:t>
            </a:r>
          </a:p>
        </p:txBody>
      </p:sp>
    </p:spTree>
    <p:extLst>
      <p:ext uri="{BB962C8B-B14F-4D97-AF65-F5344CB8AC3E}">
        <p14:creationId xmlns:p14="http://schemas.microsoft.com/office/powerpoint/2010/main" val="3158846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9B3E0-598D-2E5E-A4B1-7C032D962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9C7FA1D1-CA76-5AF1-DD6D-787BEA7624D0}"/>
              </a:ext>
            </a:extLst>
          </p:cNvPr>
          <p:cNvSpPr txBox="1"/>
          <p:nvPr/>
        </p:nvSpPr>
        <p:spPr>
          <a:xfrm>
            <a:off x="644525" y="890114"/>
            <a:ext cx="7870825" cy="296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dirty="0" err="1">
                <a:solidFill>
                  <a:srgbClr val="660000"/>
                </a:solidFill>
              </a:rPr>
              <a:t>प्रमेय</a:t>
            </a:r>
            <a:r>
              <a:rPr lang="hi-IN" sz="2000" b="1" dirty="0">
                <a:solidFill>
                  <a:srgbClr val="660000"/>
                </a:solidFill>
              </a:rPr>
              <a:t>: </a:t>
            </a:r>
            <a:r>
              <a:rPr lang="hi-IN" sz="2000" b="1" dirty="0"/>
              <a:t>यदि </a:t>
            </a:r>
            <a:r>
              <a:rPr lang="en-IN" sz="2000" b="1" dirty="0"/>
              <a:t>a </a:t>
            </a:r>
            <a:r>
              <a:rPr lang="hi-IN" sz="2000" b="1" dirty="0"/>
              <a:t>और </a:t>
            </a:r>
            <a:r>
              <a:rPr lang="en-IN" sz="2000" b="1" dirty="0"/>
              <a:t>b </a:t>
            </a:r>
            <a:r>
              <a:rPr lang="hi-IN" sz="2000" b="1" dirty="0"/>
              <a:t>दो धनात्मक </a:t>
            </a:r>
            <a:r>
              <a:rPr lang="hi-IN" sz="2000" b="1" dirty="0" err="1"/>
              <a:t>पूर्णांक</a:t>
            </a:r>
            <a:r>
              <a:rPr lang="hi-IN" sz="2000" b="1" dirty="0"/>
              <a:t> हैं, तो दो ऐसे अद्वितीय </a:t>
            </a:r>
            <a:r>
              <a:rPr lang="hi-IN" sz="2000" b="1" dirty="0" err="1"/>
              <a:t>पूर्णांक</a:t>
            </a:r>
            <a:r>
              <a:rPr lang="hi-IN" sz="2000" b="1" dirty="0"/>
              <a:t> </a:t>
            </a:r>
            <a:r>
              <a:rPr lang="en-IN" sz="2000" b="1" dirty="0"/>
              <a:t>q </a:t>
            </a:r>
            <a:r>
              <a:rPr lang="hi-IN" sz="2000" b="1" dirty="0"/>
              <a:t>और </a:t>
            </a:r>
            <a:r>
              <a:rPr lang="en-IN" sz="2000" b="1" dirty="0"/>
              <a:t>r </a:t>
            </a:r>
            <a:r>
              <a:rPr lang="hi-IN" sz="2000" b="1" dirty="0"/>
              <a:t>विद्यमान होते हैं कि</a:t>
            </a:r>
            <a:br>
              <a:rPr lang="hi-IN" sz="2000" b="1" dirty="0"/>
            </a:br>
            <a:r>
              <a:rPr lang="en-IN" sz="2000" b="1" dirty="0"/>
              <a:t>a = </a:t>
            </a:r>
            <a:r>
              <a:rPr lang="en-IN" sz="2000" b="1" dirty="0" err="1"/>
              <a:t>bq</a:t>
            </a:r>
            <a:r>
              <a:rPr lang="en-IN" sz="2000" b="1" dirty="0"/>
              <a:t> + r,</a:t>
            </a:r>
            <a:br>
              <a:rPr lang="en-IN" sz="2000" b="1" dirty="0"/>
            </a:br>
            <a:r>
              <a:rPr lang="hi-IN" sz="2000" b="1" dirty="0"/>
              <a:t>जहाँ 0 ≤ </a:t>
            </a:r>
            <a:r>
              <a:rPr lang="en-IN" sz="2000" b="1" dirty="0"/>
              <a:t>r &lt; b </a:t>
            </a:r>
            <a:r>
              <a:rPr lang="hi-IN" sz="2000" b="1" dirty="0"/>
              <a:t>है।</a:t>
            </a:r>
          </a:p>
          <a:p>
            <a:r>
              <a:rPr lang="hi-IN" sz="2000" b="1" dirty="0"/>
              <a:t>अर्थात धनात्मक </a:t>
            </a:r>
            <a:r>
              <a:rPr lang="hi-IN" sz="2000" b="1" dirty="0" err="1"/>
              <a:t>पूर्णांक</a:t>
            </a:r>
            <a:r>
              <a:rPr lang="hi-IN" sz="2000" b="1" dirty="0"/>
              <a:t> </a:t>
            </a:r>
            <a:r>
              <a:rPr lang="en-IN" sz="2000" b="1" dirty="0"/>
              <a:t>a </a:t>
            </a:r>
            <a:r>
              <a:rPr lang="hi-IN" sz="2000" b="1" dirty="0"/>
              <a:t>और </a:t>
            </a:r>
            <a:r>
              <a:rPr lang="en-IN" sz="2000" b="1" dirty="0"/>
              <a:t>b </a:t>
            </a:r>
            <a:r>
              <a:rPr lang="hi-IN" sz="2000" b="1" dirty="0"/>
              <a:t>के प्रत्येक युग्म के लिए ऐसे </a:t>
            </a:r>
            <a:r>
              <a:rPr lang="hi-IN" sz="2000" b="1" dirty="0" err="1"/>
              <a:t>पूर्णांक</a:t>
            </a:r>
            <a:r>
              <a:rPr lang="hi-IN" sz="2000" b="1" dirty="0"/>
              <a:t> </a:t>
            </a:r>
            <a:r>
              <a:rPr lang="en-IN" sz="2000" b="1" dirty="0"/>
              <a:t>q </a:t>
            </a:r>
            <a:r>
              <a:rPr lang="hi-IN" sz="2000" b="1" dirty="0"/>
              <a:t>और </a:t>
            </a:r>
            <a:r>
              <a:rPr lang="en-IN" sz="2000" b="1" dirty="0"/>
              <a:t>r </a:t>
            </a:r>
            <a:r>
              <a:rPr lang="hi-IN" sz="2000" b="1" dirty="0"/>
              <a:t>ज्ञात कर सकते हैं कि</a:t>
            </a:r>
            <a:br>
              <a:rPr lang="hi-IN" sz="2000" b="1" dirty="0"/>
            </a:br>
            <a:r>
              <a:rPr lang="en-IN" sz="2000" b="1" dirty="0"/>
              <a:t>a = </a:t>
            </a:r>
            <a:r>
              <a:rPr lang="en-IN" sz="2000" b="1" dirty="0" err="1"/>
              <a:t>bq</a:t>
            </a:r>
            <a:r>
              <a:rPr lang="en-IN" sz="2000" b="1" dirty="0"/>
              <a:t> + r, 0 ≤ r &lt; b </a:t>
            </a:r>
            <a:r>
              <a:rPr lang="hi-IN" sz="2000" b="1" dirty="0"/>
              <a:t>है।</a:t>
            </a:r>
          </a:p>
          <a:p>
            <a:r>
              <a:rPr lang="hi-IN" sz="2000" b="1" dirty="0"/>
              <a:t>यह भी ध्यान रहे कि </a:t>
            </a:r>
            <a:r>
              <a:rPr lang="en-IN" sz="2000" b="1" dirty="0"/>
              <a:t>q </a:t>
            </a:r>
            <a:r>
              <a:rPr lang="hi-IN" sz="2000" b="1" dirty="0"/>
              <a:t>या </a:t>
            </a:r>
            <a:r>
              <a:rPr lang="en-IN" sz="2000" b="1" dirty="0"/>
              <a:t>r </a:t>
            </a:r>
            <a:r>
              <a:rPr lang="hi-IN" sz="2000" b="1" dirty="0"/>
              <a:t>शून्य भी हो सकते हैं।</a:t>
            </a:r>
          </a:p>
          <a:p>
            <a:pPr>
              <a:lnSpc>
                <a:spcPct val="150000"/>
              </a:lnSpc>
              <a:buNone/>
            </a:pPr>
            <a:endParaRPr lang="en-IN" sz="2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355755-5CD1-A36A-D60D-A11956490A43}"/>
              </a:ext>
            </a:extLst>
          </p:cNvPr>
          <p:cNvSpPr txBox="1"/>
          <p:nvPr/>
        </p:nvSpPr>
        <p:spPr>
          <a:xfrm>
            <a:off x="628650" y="532183"/>
            <a:ext cx="89217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 err="1">
                <a:solidFill>
                  <a:srgbClr val="02225A"/>
                </a:solidFill>
              </a:rPr>
              <a:t>यूक्लिड</a:t>
            </a:r>
            <a:r>
              <a:rPr lang="hi-IN" b="1" u="sng" dirty="0">
                <a:solidFill>
                  <a:srgbClr val="02225A"/>
                </a:solidFill>
              </a:rPr>
              <a:t> विभाजन </a:t>
            </a:r>
            <a:r>
              <a:rPr lang="hi-IN" b="1" u="sng" dirty="0" err="1">
                <a:solidFill>
                  <a:srgbClr val="02225A"/>
                </a:solidFill>
              </a:rPr>
              <a:t>प्रमेय</a:t>
            </a:r>
            <a:r>
              <a:rPr lang="hi-IN" b="1" u="sng" dirty="0">
                <a:solidFill>
                  <a:srgbClr val="02225A"/>
                </a:solidFill>
              </a:rPr>
              <a:t> (</a:t>
            </a:r>
            <a:r>
              <a:rPr lang="en-IN" b="1" u="sng" dirty="0">
                <a:solidFill>
                  <a:srgbClr val="02225A"/>
                </a:solidFill>
              </a:rPr>
              <a:t>Euclid’s Division Lemma)</a:t>
            </a:r>
          </a:p>
        </p:txBody>
      </p:sp>
    </p:spTree>
    <p:extLst>
      <p:ext uri="{BB962C8B-B14F-4D97-AF65-F5344CB8AC3E}">
        <p14:creationId xmlns:p14="http://schemas.microsoft.com/office/powerpoint/2010/main" val="1909477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BC7B9-8953-E55A-77F1-ABAC7F878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F38E47E0-6C19-2A23-B34B-36A2375D995A}"/>
              </a:ext>
            </a:extLst>
          </p:cNvPr>
          <p:cNvSpPr txBox="1"/>
          <p:nvPr/>
        </p:nvSpPr>
        <p:spPr>
          <a:xfrm>
            <a:off x="479425" y="940914"/>
            <a:ext cx="8651875" cy="4199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2000" b="1" dirty="0"/>
              <a:t>निम्नलिखित चरणों का अनुसरण कर सकते हैं:</a:t>
            </a:r>
          </a:p>
          <a:p>
            <a:pPr>
              <a:lnSpc>
                <a:spcPct val="150000"/>
              </a:lnSpc>
            </a:pPr>
            <a:r>
              <a:rPr lang="hi-IN" sz="2000" b="1" dirty="0"/>
              <a:t>चरण (</a:t>
            </a:r>
            <a:r>
              <a:rPr lang="en-IN" sz="2000" b="1" dirty="0"/>
              <a:t>I) </a:t>
            </a:r>
            <a:r>
              <a:rPr lang="hi-IN" sz="2000" b="1" dirty="0" err="1"/>
              <a:t>पूर्णांक</a:t>
            </a:r>
            <a:r>
              <a:rPr lang="hi-IN" sz="2000" b="1" dirty="0"/>
              <a:t> </a:t>
            </a:r>
            <a:r>
              <a:rPr lang="en-IN" sz="2000" b="1" dirty="0"/>
              <a:t>a </a:t>
            </a:r>
            <a:r>
              <a:rPr lang="hi-IN" sz="2000" b="1" dirty="0"/>
              <a:t>और </a:t>
            </a:r>
            <a:r>
              <a:rPr lang="en-IN" sz="2000" b="1" dirty="0"/>
              <a:t>b </a:t>
            </a:r>
            <a:r>
              <a:rPr lang="hi-IN" sz="2000" b="1" dirty="0"/>
              <a:t>के लिए </a:t>
            </a:r>
            <a:r>
              <a:rPr lang="hi-IN" sz="2000" b="1" dirty="0" err="1"/>
              <a:t>यूक्लिड</a:t>
            </a:r>
            <a:r>
              <a:rPr lang="hi-IN" sz="2000" b="1" dirty="0"/>
              <a:t> की विभाजन </a:t>
            </a:r>
            <a:r>
              <a:rPr lang="hi-IN" sz="2000" b="1" dirty="0" err="1"/>
              <a:t>प्रमेय</a:t>
            </a:r>
            <a:r>
              <a:rPr lang="hi-IN" sz="2000" b="1" dirty="0"/>
              <a:t> का प्रयोग करके </a:t>
            </a:r>
            <a:r>
              <a:rPr lang="hi-IN" sz="2000" b="1" dirty="0" err="1"/>
              <a:t>पूर्णांक</a:t>
            </a:r>
            <a:r>
              <a:rPr lang="hi-IN" sz="2000" b="1" dirty="0"/>
              <a:t> </a:t>
            </a:r>
            <a:r>
              <a:rPr lang="en-IN" sz="2000" b="1" dirty="0"/>
              <a:t>q₁ </a:t>
            </a:r>
            <a:r>
              <a:rPr lang="hi-IN" sz="2000" b="1" dirty="0"/>
              <a:t>तथा </a:t>
            </a:r>
            <a:r>
              <a:rPr lang="en-IN" sz="2000" b="1" dirty="0"/>
              <a:t>r₁ </a:t>
            </a:r>
            <a:r>
              <a:rPr lang="hi-IN" sz="2000" b="1" dirty="0"/>
              <a:t>इस प्रकार ज्ञात कीजिए कि</a:t>
            </a:r>
            <a:br>
              <a:rPr lang="hi-IN" sz="2000" b="1" dirty="0"/>
            </a:br>
            <a:r>
              <a:rPr lang="en-IN" sz="2000" b="1" dirty="0"/>
              <a:t>a = </a:t>
            </a:r>
            <a:r>
              <a:rPr lang="en-IN" sz="2000" b="1" dirty="0" err="1"/>
              <a:t>bq</a:t>
            </a:r>
            <a:r>
              <a:rPr lang="en-IN" sz="2000" b="1" dirty="0"/>
              <a:t>₁ + r₁, 0 ≤ r₁ &lt; b </a:t>
            </a:r>
            <a:r>
              <a:rPr lang="hi-IN" sz="2000" b="1" dirty="0"/>
              <a:t>हो।</a:t>
            </a:r>
          </a:p>
          <a:p>
            <a:pPr>
              <a:lnSpc>
                <a:spcPct val="150000"/>
              </a:lnSpc>
            </a:pPr>
            <a:r>
              <a:rPr lang="hi-IN" sz="2000" b="1" dirty="0"/>
              <a:t>चरण (</a:t>
            </a:r>
            <a:r>
              <a:rPr lang="en-IN" sz="2000" b="1" dirty="0"/>
              <a:t>II) </a:t>
            </a:r>
            <a:r>
              <a:rPr lang="hi-IN" sz="2000" b="1" dirty="0"/>
              <a:t>यदि </a:t>
            </a:r>
            <a:r>
              <a:rPr lang="en-IN" sz="2000" b="1" dirty="0"/>
              <a:t>r₁ = 0 </a:t>
            </a:r>
            <a:r>
              <a:rPr lang="hi-IN" sz="2000" b="1" dirty="0"/>
              <a:t>है, तो </a:t>
            </a:r>
            <a:r>
              <a:rPr lang="en-IN" sz="2000" b="1" dirty="0"/>
              <a:t>a </a:t>
            </a:r>
            <a:r>
              <a:rPr lang="hi-IN" sz="2000" b="1" dirty="0"/>
              <a:t>तथा </a:t>
            </a:r>
            <a:r>
              <a:rPr lang="en-IN" sz="2000" b="1" dirty="0"/>
              <a:t>b </a:t>
            </a:r>
            <a:r>
              <a:rPr lang="hi-IN" sz="2000" b="1" dirty="0"/>
              <a:t>का महत्तम </a:t>
            </a:r>
            <a:r>
              <a:rPr lang="hi-IN" sz="2000" b="1" dirty="0" err="1"/>
              <a:t>समापवर्तक</a:t>
            </a:r>
            <a:r>
              <a:rPr lang="hi-IN" sz="2000" b="1" dirty="0"/>
              <a:t> </a:t>
            </a:r>
            <a:r>
              <a:rPr lang="en-IN" sz="2000" b="1" dirty="0"/>
              <a:t>b </a:t>
            </a:r>
            <a:r>
              <a:rPr lang="hi-IN" sz="2000" b="1" dirty="0"/>
              <a:t>है।</a:t>
            </a:r>
          </a:p>
          <a:p>
            <a:pPr>
              <a:lnSpc>
                <a:spcPct val="150000"/>
              </a:lnSpc>
            </a:pPr>
            <a:r>
              <a:rPr lang="hi-IN" sz="2000" b="1" dirty="0"/>
              <a:t>चरण (</a:t>
            </a:r>
            <a:r>
              <a:rPr lang="en-IN" sz="2000" b="1" dirty="0"/>
              <a:t>III) </a:t>
            </a:r>
            <a:r>
              <a:rPr lang="hi-IN" sz="2000" b="1" dirty="0"/>
              <a:t>यदि </a:t>
            </a:r>
            <a:r>
              <a:rPr lang="en-IN" sz="2000" b="1" dirty="0"/>
              <a:t>r₁ ≠ 0 </a:t>
            </a:r>
            <a:r>
              <a:rPr lang="hi-IN" sz="2000" b="1" dirty="0"/>
              <a:t>है, तो </a:t>
            </a:r>
            <a:r>
              <a:rPr lang="en-IN" sz="2000" b="1" dirty="0"/>
              <a:t>b </a:t>
            </a:r>
            <a:r>
              <a:rPr lang="hi-IN" sz="2000" b="1" dirty="0"/>
              <a:t>तथा </a:t>
            </a:r>
            <a:r>
              <a:rPr lang="en-IN" sz="2000" b="1" dirty="0"/>
              <a:t>r₁ </a:t>
            </a:r>
            <a:r>
              <a:rPr lang="hi-IN" sz="2000" b="1" dirty="0"/>
              <a:t>के लिए </a:t>
            </a:r>
            <a:r>
              <a:rPr lang="hi-IN" sz="2000" b="1" dirty="0" err="1"/>
              <a:t>यूक्लिड</a:t>
            </a:r>
            <a:r>
              <a:rPr lang="hi-IN" sz="2000" b="1" dirty="0"/>
              <a:t> की विभाजन </a:t>
            </a:r>
            <a:r>
              <a:rPr lang="hi-IN" sz="2000" b="1" dirty="0" err="1"/>
              <a:t>प्रमेय</a:t>
            </a:r>
            <a:r>
              <a:rPr lang="hi-IN" sz="2000" b="1" dirty="0"/>
              <a:t> का प्रयोग करके </a:t>
            </a:r>
            <a:r>
              <a:rPr lang="hi-IN" sz="2000" b="1" dirty="0" err="1"/>
              <a:t>पूर्णांक</a:t>
            </a:r>
            <a:r>
              <a:rPr lang="hi-IN" sz="2000" b="1" dirty="0"/>
              <a:t> </a:t>
            </a:r>
            <a:r>
              <a:rPr lang="en-IN" sz="2000" b="1" dirty="0"/>
              <a:t>q₂ </a:t>
            </a:r>
            <a:r>
              <a:rPr lang="hi-IN" sz="2000" b="1" dirty="0"/>
              <a:t>तथा </a:t>
            </a:r>
            <a:r>
              <a:rPr lang="en-IN" sz="2000" b="1" dirty="0"/>
              <a:t>r₂ </a:t>
            </a:r>
            <a:r>
              <a:rPr lang="hi-IN" sz="2000" b="1" dirty="0"/>
              <a:t>इस प्रकार प्राप्त कीजिए कि</a:t>
            </a:r>
            <a:br>
              <a:rPr lang="hi-IN" sz="2000" b="1" dirty="0"/>
            </a:br>
            <a:r>
              <a:rPr lang="en-IN" sz="2000" b="1" dirty="0"/>
              <a:t>b = </a:t>
            </a:r>
            <a:r>
              <a:rPr lang="en-IN" sz="2000" b="1" dirty="0" err="1"/>
              <a:t>r₁q</a:t>
            </a:r>
            <a:r>
              <a:rPr lang="en-IN" sz="2000" b="1" dirty="0"/>
              <a:t>₂ + r₂ </a:t>
            </a:r>
            <a:r>
              <a:rPr lang="hi-IN" sz="2000" b="1" dirty="0"/>
              <a:t>हो।</a:t>
            </a:r>
          </a:p>
          <a:p>
            <a:pPr>
              <a:lnSpc>
                <a:spcPct val="150000"/>
              </a:lnSpc>
              <a:buNone/>
            </a:pPr>
            <a:endParaRPr lang="en-IN" sz="2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2F3985-86AE-FC5D-D72D-8D49EBF71382}"/>
              </a:ext>
            </a:extLst>
          </p:cNvPr>
          <p:cNvSpPr txBox="1"/>
          <p:nvPr/>
        </p:nvSpPr>
        <p:spPr>
          <a:xfrm>
            <a:off x="463550" y="532183"/>
            <a:ext cx="8921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u="sng" dirty="0" err="1">
                <a:solidFill>
                  <a:srgbClr val="02225A"/>
                </a:solidFill>
              </a:rPr>
              <a:t>यूक्लिड</a:t>
            </a:r>
            <a:r>
              <a:rPr lang="hi-IN" sz="2000" b="1" u="sng" dirty="0">
                <a:solidFill>
                  <a:srgbClr val="02225A"/>
                </a:solidFill>
              </a:rPr>
              <a:t> विभाजन </a:t>
            </a:r>
            <a:r>
              <a:rPr lang="hi-IN" sz="2000" b="1" u="sng" dirty="0" err="1">
                <a:solidFill>
                  <a:srgbClr val="02225A"/>
                </a:solidFill>
              </a:rPr>
              <a:t>एल्गोरिथ्म</a:t>
            </a:r>
            <a:r>
              <a:rPr lang="hi-IN" sz="2000" b="1" u="sng" dirty="0">
                <a:solidFill>
                  <a:srgbClr val="02225A"/>
                </a:solidFill>
              </a:rPr>
              <a:t> (</a:t>
            </a:r>
            <a:r>
              <a:rPr lang="en-IN" sz="2000" b="1" u="sng" dirty="0">
                <a:solidFill>
                  <a:srgbClr val="02225A"/>
                </a:solidFill>
              </a:rPr>
              <a:t>Euclid’s Division Algorithm)</a:t>
            </a:r>
          </a:p>
        </p:txBody>
      </p:sp>
    </p:spTree>
    <p:extLst>
      <p:ext uri="{BB962C8B-B14F-4D97-AF65-F5344CB8AC3E}">
        <p14:creationId xmlns:p14="http://schemas.microsoft.com/office/powerpoint/2010/main" val="1750721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FB3A4-743A-7B12-F1E5-D98334813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C1FCDF06-80C7-B703-DCBB-7AC9C4546296}"/>
              </a:ext>
            </a:extLst>
          </p:cNvPr>
          <p:cNvSpPr txBox="1"/>
          <p:nvPr/>
        </p:nvSpPr>
        <p:spPr>
          <a:xfrm>
            <a:off x="644525" y="890114"/>
            <a:ext cx="7870825" cy="2660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dirty="0"/>
              <a:t>चरण (</a:t>
            </a:r>
            <a:r>
              <a:rPr lang="en-IN" sz="2000" b="1" dirty="0"/>
              <a:t>IV)</a:t>
            </a:r>
            <a:br>
              <a:rPr lang="en-IN" sz="2000" b="1" dirty="0"/>
            </a:br>
            <a:r>
              <a:rPr lang="hi-IN" sz="2000" b="1" dirty="0"/>
              <a:t>यदि </a:t>
            </a:r>
            <a:r>
              <a:rPr lang="en-IN" sz="2000" b="1" dirty="0"/>
              <a:t>r₂ = 0 </a:t>
            </a:r>
            <a:r>
              <a:rPr lang="hi-IN" sz="2000" b="1" dirty="0"/>
              <a:t>है, तो </a:t>
            </a:r>
            <a:r>
              <a:rPr lang="en-IN" sz="2000" b="1" dirty="0"/>
              <a:t>a </a:t>
            </a:r>
            <a:r>
              <a:rPr lang="hi-IN" sz="2000" b="1" dirty="0"/>
              <a:t>तथा </a:t>
            </a:r>
            <a:r>
              <a:rPr lang="en-IN" sz="2000" b="1" dirty="0"/>
              <a:t>b </a:t>
            </a:r>
            <a:r>
              <a:rPr lang="hi-IN" sz="2000" b="1" dirty="0"/>
              <a:t>का महत्तम </a:t>
            </a:r>
            <a:r>
              <a:rPr lang="hi-IN" sz="2000" b="1" dirty="0" err="1"/>
              <a:t>समापवर्तक</a:t>
            </a:r>
            <a:r>
              <a:rPr lang="hi-IN" sz="2000" b="1" dirty="0"/>
              <a:t> </a:t>
            </a:r>
            <a:r>
              <a:rPr lang="en-IN" sz="2000" b="1" dirty="0"/>
              <a:t>r₁ </a:t>
            </a:r>
            <a:r>
              <a:rPr lang="hi-IN" sz="2000" b="1" dirty="0"/>
              <a:t>है।</a:t>
            </a:r>
          </a:p>
          <a:p>
            <a:r>
              <a:rPr lang="hi-IN" sz="2000" b="1" dirty="0"/>
              <a:t>चरण (</a:t>
            </a:r>
            <a:r>
              <a:rPr lang="en-IN" sz="2000" b="1" dirty="0"/>
              <a:t>V)</a:t>
            </a:r>
            <a:br>
              <a:rPr lang="en-IN" sz="2000" b="1" dirty="0"/>
            </a:br>
            <a:r>
              <a:rPr lang="hi-IN" sz="2000" b="1" dirty="0"/>
              <a:t>यदि </a:t>
            </a:r>
            <a:r>
              <a:rPr lang="en-IN" sz="2000" b="1" dirty="0"/>
              <a:t>r₂ ≠ 0 </a:t>
            </a:r>
            <a:r>
              <a:rPr lang="hi-IN" sz="2000" b="1" dirty="0"/>
              <a:t>है, तो </a:t>
            </a:r>
            <a:r>
              <a:rPr lang="hi-IN" sz="2000" b="1" dirty="0" err="1"/>
              <a:t>यूक्लिड</a:t>
            </a:r>
            <a:r>
              <a:rPr lang="hi-IN" sz="2000" b="1" dirty="0"/>
              <a:t> की विभाजन </a:t>
            </a:r>
            <a:r>
              <a:rPr lang="hi-IN" sz="2000" b="1" dirty="0" err="1"/>
              <a:t>प्रमेय</a:t>
            </a:r>
            <a:r>
              <a:rPr lang="hi-IN" sz="2000" b="1" dirty="0"/>
              <a:t> का </a:t>
            </a:r>
            <a:r>
              <a:rPr lang="en-IN" sz="2000" b="1" dirty="0"/>
              <a:t>r₁ </a:t>
            </a:r>
            <a:r>
              <a:rPr lang="hi-IN" sz="2000" b="1" dirty="0"/>
              <a:t>तथा </a:t>
            </a:r>
            <a:r>
              <a:rPr lang="en-IN" sz="2000" b="1" dirty="0"/>
              <a:t>r₂ </a:t>
            </a:r>
            <a:r>
              <a:rPr lang="hi-IN" sz="2000" b="1" dirty="0"/>
              <a:t>पर प्रयोग करते जाएं तथा उपरोक्त प्रक्रिया निरंतर करते जाएं जब तक </a:t>
            </a:r>
            <a:r>
              <a:rPr lang="hi-IN" sz="2000" b="1" dirty="0" err="1"/>
              <a:t>शेषफल</a:t>
            </a:r>
            <a:r>
              <a:rPr lang="hi-IN" sz="2000" b="1" dirty="0"/>
              <a:t> शून्य न हो जाए।</a:t>
            </a:r>
            <a:br>
              <a:rPr lang="hi-IN" sz="2000" b="1" dirty="0"/>
            </a:br>
            <a:r>
              <a:rPr lang="hi-IN" sz="2000" b="1" dirty="0"/>
              <a:t>इस स्थिति में प्राप्त </a:t>
            </a:r>
            <a:r>
              <a:rPr lang="hi-IN" sz="2000" b="1" dirty="0" err="1"/>
              <a:t>भाजक</a:t>
            </a:r>
            <a:r>
              <a:rPr lang="hi-IN" sz="2000" b="1" dirty="0"/>
              <a:t> ही वांछित महत्तम </a:t>
            </a:r>
            <a:r>
              <a:rPr lang="hi-IN" sz="2000" b="1" dirty="0" err="1"/>
              <a:t>समापवर्तक</a:t>
            </a:r>
            <a:r>
              <a:rPr lang="hi-IN" sz="2000" b="1" dirty="0"/>
              <a:t> (</a:t>
            </a:r>
            <a:r>
              <a:rPr lang="en-IN" sz="2000" b="1" dirty="0"/>
              <a:t>HCF) </a:t>
            </a:r>
            <a:r>
              <a:rPr lang="hi-IN" sz="2000" b="1" dirty="0"/>
              <a:t>होगा।</a:t>
            </a:r>
          </a:p>
          <a:p>
            <a:pPr>
              <a:lnSpc>
                <a:spcPct val="150000"/>
              </a:lnSpc>
              <a:buNone/>
            </a:pPr>
            <a:endParaRPr lang="en-IN" sz="2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A9B05E-F367-C1CA-4B6F-2FB192BC07D8}"/>
              </a:ext>
            </a:extLst>
          </p:cNvPr>
          <p:cNvSpPr txBox="1"/>
          <p:nvPr/>
        </p:nvSpPr>
        <p:spPr>
          <a:xfrm>
            <a:off x="628650" y="532183"/>
            <a:ext cx="89217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 err="1">
                <a:solidFill>
                  <a:srgbClr val="02225A"/>
                </a:solidFill>
              </a:rPr>
              <a:t>यूक्लिड</a:t>
            </a:r>
            <a:r>
              <a:rPr lang="hi-IN" b="1" u="sng" dirty="0">
                <a:solidFill>
                  <a:srgbClr val="02225A"/>
                </a:solidFill>
              </a:rPr>
              <a:t> विभाजन </a:t>
            </a:r>
            <a:r>
              <a:rPr lang="hi-IN" b="1" u="sng" dirty="0" err="1">
                <a:solidFill>
                  <a:srgbClr val="02225A"/>
                </a:solidFill>
              </a:rPr>
              <a:t>एल्गोरिथ्म</a:t>
            </a:r>
            <a:r>
              <a:rPr lang="hi-IN" b="1" u="sng" dirty="0">
                <a:solidFill>
                  <a:srgbClr val="02225A"/>
                </a:solidFill>
              </a:rPr>
              <a:t> (</a:t>
            </a:r>
            <a:r>
              <a:rPr lang="en-IN" b="1" u="sng" dirty="0">
                <a:solidFill>
                  <a:srgbClr val="02225A"/>
                </a:solidFill>
              </a:rPr>
              <a:t>Euclid’s Division Algorithm)</a:t>
            </a:r>
          </a:p>
        </p:txBody>
      </p:sp>
    </p:spTree>
    <p:extLst>
      <p:ext uri="{BB962C8B-B14F-4D97-AF65-F5344CB8AC3E}">
        <p14:creationId xmlns:p14="http://schemas.microsoft.com/office/powerpoint/2010/main" val="301005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2DD59-4BE3-1855-B866-05D0FB73D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842DD85B-2EFB-F4BF-E501-CDF34F632501}"/>
              </a:ext>
            </a:extLst>
          </p:cNvPr>
          <p:cNvSpPr txBox="1"/>
          <p:nvPr/>
        </p:nvSpPr>
        <p:spPr>
          <a:xfrm>
            <a:off x="644525" y="890114"/>
            <a:ext cx="787082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2000" b="1" dirty="0">
                <a:solidFill>
                  <a:srgbClr val="660000"/>
                </a:solidFill>
              </a:rPr>
              <a:t>प्रश्न 1.</a:t>
            </a:r>
            <a:r>
              <a:rPr lang="hi-IN" sz="2000" b="1" dirty="0"/>
              <a:t> निम्नलिखित संख्याओं का </a:t>
            </a:r>
            <a:r>
              <a:rPr lang="en-IN" sz="2000" b="1" dirty="0"/>
              <a:t>HCF </a:t>
            </a:r>
            <a:r>
              <a:rPr lang="hi-IN" sz="2000" b="1" dirty="0"/>
              <a:t>ज्ञात करने के लिए </a:t>
            </a:r>
            <a:r>
              <a:rPr lang="hi-IN" sz="2000" b="1" dirty="0" err="1"/>
              <a:t>यूक्लिड</a:t>
            </a:r>
            <a:r>
              <a:rPr lang="hi-IN" sz="2000" b="1" dirty="0"/>
              <a:t> विभाजन </a:t>
            </a:r>
            <a:r>
              <a:rPr lang="hi-IN" sz="2000" b="1" dirty="0" err="1"/>
              <a:t>एल्गोरिथ्म</a:t>
            </a:r>
            <a:r>
              <a:rPr lang="hi-IN" sz="2000" b="1" dirty="0"/>
              <a:t> का प्रयोग कीजिए:</a:t>
            </a:r>
          </a:p>
          <a:p>
            <a:pPr>
              <a:lnSpc>
                <a:spcPct val="150000"/>
              </a:lnSpc>
            </a:pPr>
            <a:r>
              <a:rPr lang="hi-IN" sz="2000" b="1" dirty="0"/>
              <a:t>(</a:t>
            </a:r>
            <a:r>
              <a:rPr lang="en-IN" sz="2000" b="1" dirty="0" err="1"/>
              <a:t>i</a:t>
            </a:r>
            <a:r>
              <a:rPr lang="en-IN" sz="2000" b="1" dirty="0"/>
              <a:t>) 135 </a:t>
            </a:r>
            <a:r>
              <a:rPr lang="hi-IN" sz="2000" b="1" dirty="0"/>
              <a:t>और 225</a:t>
            </a:r>
          </a:p>
          <a:p>
            <a:endParaRPr lang="en-IN" sz="2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66E2FA-51C1-9E02-2AC1-3C7A021386D0}"/>
              </a:ext>
            </a:extLst>
          </p:cNvPr>
          <p:cNvSpPr txBox="1"/>
          <p:nvPr/>
        </p:nvSpPr>
        <p:spPr>
          <a:xfrm>
            <a:off x="628650" y="532183"/>
            <a:ext cx="8921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u="sng" dirty="0">
                <a:solidFill>
                  <a:srgbClr val="02225A"/>
                </a:solidFill>
              </a:rPr>
              <a:t>प्रश्नावली 1.1 (</a:t>
            </a:r>
            <a:r>
              <a:rPr lang="en-IN" sz="2000" b="1" u="sng" dirty="0">
                <a:solidFill>
                  <a:srgbClr val="02225A"/>
                </a:solidFill>
              </a:rPr>
              <a:t>Exercise)</a:t>
            </a:r>
          </a:p>
        </p:txBody>
      </p:sp>
    </p:spTree>
    <p:extLst>
      <p:ext uri="{BB962C8B-B14F-4D97-AF65-F5344CB8AC3E}">
        <p14:creationId xmlns:p14="http://schemas.microsoft.com/office/powerpoint/2010/main" val="1692111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E8424-02FE-6DEC-D8DB-D8D53319B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D1C4BC01-A016-673E-4841-171D93D50B3F}"/>
              </a:ext>
            </a:extLst>
          </p:cNvPr>
          <p:cNvSpPr txBox="1"/>
          <p:nvPr/>
        </p:nvSpPr>
        <p:spPr>
          <a:xfrm>
            <a:off x="644525" y="890114"/>
            <a:ext cx="787082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2000" b="1" dirty="0">
                <a:solidFill>
                  <a:srgbClr val="660000"/>
                </a:solidFill>
              </a:rPr>
              <a:t>प्रश्न 1.</a:t>
            </a:r>
            <a:r>
              <a:rPr lang="hi-IN" sz="2000" b="1" dirty="0"/>
              <a:t> </a:t>
            </a:r>
            <a:r>
              <a:rPr lang="en-IN" sz="2000" b="1" dirty="0"/>
              <a:t>(ii) 867 </a:t>
            </a:r>
            <a:r>
              <a:rPr lang="hi-IN" sz="2000" b="1" dirty="0"/>
              <a:t>और 255</a:t>
            </a:r>
            <a:endParaRPr lang="en-IN" sz="2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CB90E1-7368-0C1F-5F05-F479CA659635}"/>
              </a:ext>
            </a:extLst>
          </p:cNvPr>
          <p:cNvSpPr txBox="1"/>
          <p:nvPr/>
        </p:nvSpPr>
        <p:spPr>
          <a:xfrm>
            <a:off x="628650" y="532183"/>
            <a:ext cx="8921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u="sng" dirty="0">
                <a:solidFill>
                  <a:srgbClr val="02225A"/>
                </a:solidFill>
              </a:rPr>
              <a:t>प्रश्नावली 1.1 (</a:t>
            </a:r>
            <a:r>
              <a:rPr lang="en-IN" sz="2000" b="1" u="sng" dirty="0">
                <a:solidFill>
                  <a:srgbClr val="02225A"/>
                </a:solidFill>
              </a:rPr>
              <a:t>Exercise)</a:t>
            </a:r>
          </a:p>
        </p:txBody>
      </p:sp>
    </p:spTree>
    <p:extLst>
      <p:ext uri="{BB962C8B-B14F-4D97-AF65-F5344CB8AC3E}">
        <p14:creationId xmlns:p14="http://schemas.microsoft.com/office/powerpoint/2010/main" val="2221699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89654-B18E-D2EC-F561-6DD352835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AB4F6E9A-9E40-C854-1C69-C13F7CF97702}"/>
              </a:ext>
            </a:extLst>
          </p:cNvPr>
          <p:cNvSpPr txBox="1"/>
          <p:nvPr/>
        </p:nvSpPr>
        <p:spPr>
          <a:xfrm>
            <a:off x="644525" y="890114"/>
            <a:ext cx="7870825" cy="977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2000" b="1" dirty="0">
                <a:solidFill>
                  <a:srgbClr val="660000"/>
                </a:solidFill>
              </a:rPr>
              <a:t>प्रश्न </a:t>
            </a:r>
            <a:r>
              <a:rPr lang="en-IN" sz="2000" b="1" dirty="0">
                <a:solidFill>
                  <a:srgbClr val="660000"/>
                </a:solidFill>
              </a:rPr>
              <a:t>2</a:t>
            </a:r>
            <a:r>
              <a:rPr lang="hi-IN" sz="2000" b="1" dirty="0">
                <a:solidFill>
                  <a:srgbClr val="660000"/>
                </a:solidFill>
              </a:rPr>
              <a:t>.</a:t>
            </a:r>
            <a:r>
              <a:rPr lang="hi-IN" sz="2000" b="1" dirty="0"/>
              <a:t> दर्शाइए कि कोई भी धनात्मक विषम </a:t>
            </a:r>
            <a:r>
              <a:rPr lang="hi-IN" sz="2000" b="1" dirty="0" err="1"/>
              <a:t>पूर्णांक</a:t>
            </a:r>
            <a:r>
              <a:rPr lang="hi-IN" sz="2000" b="1" dirty="0"/>
              <a:t> 6</a:t>
            </a:r>
            <a:r>
              <a:rPr lang="en-IN" sz="2000" b="1" dirty="0"/>
              <a:t>q + 1 </a:t>
            </a:r>
            <a:r>
              <a:rPr lang="hi-IN" sz="2000" b="1" dirty="0"/>
              <a:t>या 6</a:t>
            </a:r>
            <a:r>
              <a:rPr lang="en-IN" sz="2000" b="1" dirty="0"/>
              <a:t>q + 3 </a:t>
            </a:r>
            <a:r>
              <a:rPr lang="hi-IN" sz="2000" b="1" dirty="0"/>
              <a:t>या 6</a:t>
            </a:r>
            <a:r>
              <a:rPr lang="en-IN" sz="2000" b="1" dirty="0"/>
              <a:t>q + 5 </a:t>
            </a:r>
            <a:r>
              <a:rPr lang="hi-IN" sz="2000" b="1" dirty="0"/>
              <a:t>के रूप का होता है</a:t>
            </a:r>
            <a:r>
              <a:rPr lang="en-IN" sz="2000" b="1" dirty="0"/>
              <a:t>, </a:t>
            </a:r>
            <a:r>
              <a:rPr lang="hi-IN" sz="2000" b="1" dirty="0"/>
              <a:t>जहाँ q कोई </a:t>
            </a:r>
            <a:r>
              <a:rPr lang="hi-IN" sz="2000" b="1" dirty="0" err="1"/>
              <a:t>पूर्णांक</a:t>
            </a:r>
            <a:r>
              <a:rPr lang="hi-IN" sz="2000" b="1" dirty="0"/>
              <a:t> है|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AD2BE0-C13F-1A8C-F765-41CF9FA58ECD}"/>
              </a:ext>
            </a:extLst>
          </p:cNvPr>
          <p:cNvSpPr txBox="1"/>
          <p:nvPr/>
        </p:nvSpPr>
        <p:spPr>
          <a:xfrm>
            <a:off x="628650" y="532183"/>
            <a:ext cx="8921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u="sng" dirty="0">
                <a:solidFill>
                  <a:srgbClr val="02225A"/>
                </a:solidFill>
              </a:rPr>
              <a:t>प्रश्नावली 1.1 (</a:t>
            </a:r>
            <a:r>
              <a:rPr lang="en-IN" sz="2000" b="1" u="sng" dirty="0">
                <a:solidFill>
                  <a:srgbClr val="02225A"/>
                </a:solidFill>
              </a:rPr>
              <a:t>Exercise)</a:t>
            </a:r>
          </a:p>
        </p:txBody>
      </p:sp>
    </p:spTree>
    <p:extLst>
      <p:ext uri="{BB962C8B-B14F-4D97-AF65-F5344CB8AC3E}">
        <p14:creationId xmlns:p14="http://schemas.microsoft.com/office/powerpoint/2010/main" val="1058159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13FDE-6522-4D84-C486-DAC6E357B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D9679D23-0E1A-820C-A449-0CAF58EECCF8}"/>
              </a:ext>
            </a:extLst>
          </p:cNvPr>
          <p:cNvSpPr txBox="1"/>
          <p:nvPr/>
        </p:nvSpPr>
        <p:spPr>
          <a:xfrm>
            <a:off x="644525" y="890114"/>
            <a:ext cx="7870825" cy="1438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2000" b="1" dirty="0">
                <a:solidFill>
                  <a:srgbClr val="660000"/>
                </a:solidFill>
              </a:rPr>
              <a:t>प्रश्न </a:t>
            </a:r>
            <a:r>
              <a:rPr lang="en-IN" sz="2000" b="1" dirty="0">
                <a:solidFill>
                  <a:srgbClr val="660000"/>
                </a:solidFill>
              </a:rPr>
              <a:t>4</a:t>
            </a:r>
            <a:r>
              <a:rPr lang="hi-IN" sz="2000" b="1" dirty="0">
                <a:solidFill>
                  <a:srgbClr val="660000"/>
                </a:solidFill>
              </a:rPr>
              <a:t>.</a:t>
            </a:r>
            <a:r>
              <a:rPr lang="hi-IN" sz="2000" b="1" dirty="0"/>
              <a:t> </a:t>
            </a:r>
            <a:r>
              <a:rPr lang="hi-IN" sz="2000" b="1" dirty="0" err="1"/>
              <a:t>यूक्लिड</a:t>
            </a:r>
            <a:r>
              <a:rPr lang="hi-IN" sz="2000" b="1" dirty="0"/>
              <a:t> विभाजन </a:t>
            </a:r>
            <a:r>
              <a:rPr lang="hi-IN" sz="2000" b="1" dirty="0" err="1"/>
              <a:t>प्रमेयिका</a:t>
            </a:r>
            <a:r>
              <a:rPr lang="hi-IN" sz="2000" b="1" dirty="0"/>
              <a:t> का प्रयोग करके दर्शाइए कि किसी धनात्मक </a:t>
            </a:r>
            <a:r>
              <a:rPr lang="hi-IN" sz="2000" b="1" dirty="0" err="1"/>
              <a:t>पूर्णांक</a:t>
            </a:r>
            <a:r>
              <a:rPr lang="hi-IN" sz="2000" b="1" dirty="0"/>
              <a:t> का वर्ग, किसी </a:t>
            </a:r>
            <a:r>
              <a:rPr lang="hi-IN" sz="2000" b="1" dirty="0" err="1"/>
              <a:t>पूर्णांक</a:t>
            </a:r>
            <a:r>
              <a:rPr lang="hi-IN" sz="2000" b="1" dirty="0"/>
              <a:t> </a:t>
            </a:r>
            <a:r>
              <a:rPr lang="en-IN" sz="2000" b="1" dirty="0"/>
              <a:t>m </a:t>
            </a:r>
            <a:r>
              <a:rPr lang="hi-IN" sz="2000" b="1" dirty="0"/>
              <a:t>के लिए 3</a:t>
            </a:r>
            <a:r>
              <a:rPr lang="en-IN" sz="2000" b="1" dirty="0"/>
              <a:t>m </a:t>
            </a:r>
            <a:r>
              <a:rPr lang="hi-IN" sz="2000" b="1" dirty="0"/>
              <a:t>या 3</a:t>
            </a:r>
            <a:r>
              <a:rPr lang="en-IN" sz="2000" b="1" dirty="0"/>
              <a:t>m + 1 </a:t>
            </a:r>
            <a:r>
              <a:rPr lang="hi-IN" sz="2000" b="1" dirty="0"/>
              <a:t>के रूप का होता है।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C27ADF-79BC-48F0-5E9C-00E373606904}"/>
              </a:ext>
            </a:extLst>
          </p:cNvPr>
          <p:cNvSpPr txBox="1"/>
          <p:nvPr/>
        </p:nvSpPr>
        <p:spPr>
          <a:xfrm>
            <a:off x="628650" y="532183"/>
            <a:ext cx="8921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u="sng" dirty="0">
                <a:solidFill>
                  <a:srgbClr val="02225A"/>
                </a:solidFill>
              </a:rPr>
              <a:t>प्रश्नावली 1.1 (</a:t>
            </a:r>
            <a:r>
              <a:rPr lang="en-IN" sz="2000" b="1" u="sng" dirty="0">
                <a:solidFill>
                  <a:srgbClr val="02225A"/>
                </a:solidFill>
              </a:rPr>
              <a:t>Exercise)</a:t>
            </a:r>
          </a:p>
        </p:txBody>
      </p:sp>
    </p:spTree>
    <p:extLst>
      <p:ext uri="{BB962C8B-B14F-4D97-AF65-F5344CB8AC3E}">
        <p14:creationId xmlns:p14="http://schemas.microsoft.com/office/powerpoint/2010/main" val="1825749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3B1F2-CDE7-EABE-B943-9F5FEBD15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B211C428-C239-7C37-A14B-6274FD806B87}"/>
              </a:ext>
            </a:extLst>
          </p:cNvPr>
          <p:cNvSpPr txBox="1"/>
          <p:nvPr/>
        </p:nvSpPr>
        <p:spPr>
          <a:xfrm>
            <a:off x="644525" y="890114"/>
            <a:ext cx="787082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2000" b="1" dirty="0">
                <a:solidFill>
                  <a:srgbClr val="660000"/>
                </a:solidFill>
              </a:rPr>
              <a:t>प्रश्न </a:t>
            </a:r>
            <a:r>
              <a:rPr lang="en-IN" sz="2000" b="1" dirty="0">
                <a:solidFill>
                  <a:srgbClr val="660000"/>
                </a:solidFill>
              </a:rPr>
              <a:t>5</a:t>
            </a:r>
            <a:r>
              <a:rPr lang="hi-IN" sz="2000" b="1" dirty="0">
                <a:solidFill>
                  <a:srgbClr val="660000"/>
                </a:solidFill>
              </a:rPr>
              <a:t>.</a:t>
            </a:r>
            <a:r>
              <a:rPr lang="hi-IN" sz="2000" b="1" dirty="0"/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E53CB5-300D-BFC5-9672-0686CF14C51F}"/>
              </a:ext>
            </a:extLst>
          </p:cNvPr>
          <p:cNvSpPr txBox="1"/>
          <p:nvPr/>
        </p:nvSpPr>
        <p:spPr>
          <a:xfrm>
            <a:off x="628650" y="532183"/>
            <a:ext cx="8921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u="sng" dirty="0">
                <a:solidFill>
                  <a:srgbClr val="02225A"/>
                </a:solidFill>
              </a:rPr>
              <a:t>प्रश्नावली 1.1 (</a:t>
            </a:r>
            <a:r>
              <a:rPr lang="en-IN" sz="2000" b="1" u="sng" dirty="0">
                <a:solidFill>
                  <a:srgbClr val="02225A"/>
                </a:solidFill>
              </a:rPr>
              <a:t>Exercise)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BD976E-6C5F-1CA2-3BAA-EE1BF5DB7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5900" y="1012481"/>
            <a:ext cx="80391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यूक्लिड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विभाजन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प्रमेयिका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का प्रयोग करके दर्शाइए कि किसी धनात्मक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पूर्णांक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का घन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9m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9m + 1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 या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9m + 8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 के रूप का होता है।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556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D6338-47DB-B8D6-DADB-4C5D6C5DB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4EEE232-1742-A175-3BE5-28CCE8148968}"/>
              </a:ext>
            </a:extLst>
          </p:cNvPr>
          <p:cNvSpPr txBox="1"/>
          <p:nvPr/>
        </p:nvSpPr>
        <p:spPr>
          <a:xfrm>
            <a:off x="628650" y="532183"/>
            <a:ext cx="8921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u="sng" dirty="0">
                <a:solidFill>
                  <a:srgbClr val="02225A"/>
                </a:solidFill>
              </a:rPr>
              <a:t>प्रश्नावली 1.1 (</a:t>
            </a:r>
            <a:r>
              <a:rPr lang="en-IN" sz="2000" b="1" u="sng" dirty="0">
                <a:solidFill>
                  <a:srgbClr val="02225A"/>
                </a:solidFill>
              </a:rPr>
              <a:t>Exercise)</a:t>
            </a:r>
          </a:p>
        </p:txBody>
      </p:sp>
    </p:spTree>
    <p:extLst>
      <p:ext uri="{BB962C8B-B14F-4D97-AF65-F5344CB8AC3E}">
        <p14:creationId xmlns:p14="http://schemas.microsoft.com/office/powerpoint/2010/main" val="1222064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403D2-C14E-7F33-29AD-2B39AFACE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23FAF16F-E383-8447-7423-B10530B2E9A0}"/>
              </a:ext>
            </a:extLst>
          </p:cNvPr>
          <p:cNvSpPr txBox="1"/>
          <p:nvPr/>
        </p:nvSpPr>
        <p:spPr>
          <a:xfrm>
            <a:off x="628650" y="950975"/>
            <a:ext cx="770572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1600" b="1" dirty="0">
                <a:solidFill>
                  <a:srgbClr val="660000"/>
                </a:solidFill>
              </a:rPr>
              <a:t>प्रश्न</a:t>
            </a:r>
            <a:r>
              <a:rPr lang="en-US" sz="1600" b="1" dirty="0">
                <a:solidFill>
                  <a:srgbClr val="660000"/>
                </a:solidFill>
              </a:rPr>
              <a:t> 5</a:t>
            </a:r>
            <a:r>
              <a:rPr lang="hi-IN" sz="1600" b="1" dirty="0">
                <a:solidFill>
                  <a:srgbClr val="660000"/>
                </a:solidFill>
              </a:rPr>
              <a:t>.</a:t>
            </a:r>
            <a:r>
              <a:rPr lang="hi-IN" sz="1600" b="1" dirty="0"/>
              <a:t> </a:t>
            </a:r>
            <a:r>
              <a:rPr lang="hi-IN" altLang="en-US" sz="1600" b="1" dirty="0">
                <a:latin typeface="Arial" panose="020B0604020202020204" pitchFamily="34" charset="0"/>
              </a:rPr>
              <a:t>संख्याओं </a:t>
            </a:r>
            <a:r>
              <a:rPr lang="hi-IN" sz="1600" b="1" dirty="0"/>
              <a:t>4</a:t>
            </a:r>
            <a:r>
              <a:rPr lang="en-IN" sz="1600" b="1" dirty="0"/>
              <a:t>ⁿ</a:t>
            </a:r>
            <a:r>
              <a:rPr lang="hi-IN" altLang="en-US" sz="1600" b="1" dirty="0"/>
              <a:t> पर विचार कीजिए</a:t>
            </a:r>
            <a:r>
              <a:rPr lang="en-US" altLang="en-US" sz="1600" b="1" dirty="0">
                <a:cs typeface="Mangal" panose="02040503050203030202" pitchFamily="18" charset="0"/>
              </a:rPr>
              <a:t>, </a:t>
            </a:r>
            <a:r>
              <a:rPr lang="hi-IN" altLang="en-US" sz="1600" b="1" dirty="0"/>
              <a:t>जहाँ </a:t>
            </a:r>
            <a:r>
              <a:rPr lang="en-US" altLang="en-US" sz="1600" b="1" dirty="0">
                <a:latin typeface="Google Sans Text"/>
              </a:rPr>
              <a:t>n</a:t>
            </a:r>
            <a:r>
              <a:rPr lang="hi-IN" altLang="en-US" sz="1600" b="1" dirty="0"/>
              <a:t> एक प्राकृत संख्या है। जाँच कीजिए कि क्या </a:t>
            </a:r>
            <a:r>
              <a:rPr lang="en-US" altLang="en-US" sz="1600" b="1" dirty="0">
                <a:latin typeface="Google Sans Text"/>
              </a:rPr>
              <a:t>n</a:t>
            </a:r>
            <a:r>
              <a:rPr lang="hi-IN" altLang="en-US" sz="1600" b="1" dirty="0"/>
              <a:t> का कोई ऐसा मान है</a:t>
            </a:r>
            <a:r>
              <a:rPr lang="en-US" altLang="en-US" sz="1600" b="1" dirty="0">
                <a:cs typeface="Mangal" panose="02040503050203030202" pitchFamily="18" charset="0"/>
              </a:rPr>
              <a:t>, </a:t>
            </a:r>
            <a:r>
              <a:rPr lang="hi-IN" altLang="en-US" sz="1600" b="1" dirty="0"/>
              <a:t>जिसके लिए </a:t>
            </a:r>
            <a:r>
              <a:rPr lang="hi-IN" sz="1600" b="1" dirty="0"/>
              <a:t>4</a:t>
            </a:r>
            <a:r>
              <a:rPr lang="en-IN" sz="1600" b="1" dirty="0"/>
              <a:t>ⁿ  </a:t>
            </a:r>
            <a:r>
              <a:rPr lang="hi-IN" altLang="en-US" sz="1600" b="1" dirty="0"/>
              <a:t>अंक शून्य</a:t>
            </a:r>
            <a:r>
              <a:rPr lang="en-US" altLang="en-US" sz="1600" b="1" dirty="0"/>
              <a:t> </a:t>
            </a:r>
            <a:r>
              <a:rPr lang="en-US" altLang="en-US" sz="1600" b="1" dirty="0">
                <a:latin typeface="Google Sans Text"/>
              </a:rPr>
              <a:t>(0) </a:t>
            </a:r>
            <a:r>
              <a:rPr lang="hi-IN" altLang="en-US" sz="1600" b="1" dirty="0"/>
              <a:t>पर समाप्त होता है।</a:t>
            </a:r>
            <a:endParaRPr lang="en-US" altLang="en-US" sz="1600" b="1" dirty="0">
              <a:latin typeface="Arial" panose="020B0604020202020204" pitchFamily="34" charset="0"/>
            </a:endParaRPr>
          </a:p>
          <a:p>
            <a:endParaRPr lang="hi-IN" sz="2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CA1D63-1546-697A-CCBE-05EF3928679F}"/>
              </a:ext>
            </a:extLst>
          </p:cNvPr>
          <p:cNvSpPr txBox="1"/>
          <p:nvPr/>
        </p:nvSpPr>
        <p:spPr>
          <a:xfrm>
            <a:off x="628650" y="532183"/>
            <a:ext cx="8921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u="sng" dirty="0">
                <a:solidFill>
                  <a:srgbClr val="02225A"/>
                </a:solidFill>
              </a:rPr>
              <a:t>उदाहरण</a:t>
            </a:r>
            <a:r>
              <a:rPr lang="en-US" sz="2000" b="1" u="sng" dirty="0">
                <a:solidFill>
                  <a:srgbClr val="02225A"/>
                </a:solidFill>
              </a:rPr>
              <a:t> </a:t>
            </a:r>
            <a:r>
              <a:rPr lang="hi-IN" sz="2000" b="1" u="sng" dirty="0">
                <a:solidFill>
                  <a:srgbClr val="02225A"/>
                </a:solidFill>
              </a:rPr>
              <a:t>(</a:t>
            </a:r>
            <a:r>
              <a:rPr lang="en-IN" sz="2000" b="1" u="sng" dirty="0">
                <a:solidFill>
                  <a:srgbClr val="02225A"/>
                </a:solidFill>
              </a:rPr>
              <a:t>Example)</a:t>
            </a:r>
          </a:p>
        </p:txBody>
      </p:sp>
    </p:spTree>
    <p:extLst>
      <p:ext uri="{BB962C8B-B14F-4D97-AF65-F5344CB8AC3E}">
        <p14:creationId xmlns:p14="http://schemas.microsoft.com/office/powerpoint/2010/main" val="2123162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8C96C-E69E-8436-2785-F1559BE78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1B0DFBEA-F444-330F-0387-6F7219143FE0}"/>
              </a:ext>
            </a:extLst>
          </p:cNvPr>
          <p:cNvSpPr txBox="1"/>
          <p:nvPr/>
        </p:nvSpPr>
        <p:spPr>
          <a:xfrm>
            <a:off x="644525" y="890114"/>
            <a:ext cx="7870825" cy="977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2000" b="1" dirty="0">
                <a:solidFill>
                  <a:srgbClr val="660000"/>
                </a:solidFill>
              </a:rPr>
              <a:t>प्रश्न </a:t>
            </a:r>
            <a:r>
              <a:rPr lang="en-IN" sz="2000" b="1" dirty="0">
                <a:solidFill>
                  <a:srgbClr val="660000"/>
                </a:solidFill>
              </a:rPr>
              <a:t>7</a:t>
            </a:r>
            <a:r>
              <a:rPr lang="hi-IN" sz="2000" b="1" dirty="0">
                <a:solidFill>
                  <a:srgbClr val="660000"/>
                </a:solidFill>
              </a:rPr>
              <a:t>.</a:t>
            </a:r>
            <a:r>
              <a:rPr lang="hi-IN" sz="2000" b="1" dirty="0"/>
              <a:t> </a:t>
            </a:r>
            <a:r>
              <a:rPr lang="hi-IN" sz="2000" b="1" dirty="0" err="1"/>
              <a:t>अभाज्य</a:t>
            </a:r>
            <a:r>
              <a:rPr lang="hi-IN" sz="2000" b="1" dirty="0"/>
              <a:t> </a:t>
            </a:r>
            <a:r>
              <a:rPr lang="hi-IN" sz="2000" b="1" dirty="0" err="1"/>
              <a:t>गुणनखंड</a:t>
            </a:r>
            <a:r>
              <a:rPr lang="hi-IN" sz="2000" b="1" dirty="0"/>
              <a:t> विधि द्वारा 96 और 404 का </a:t>
            </a:r>
            <a:r>
              <a:rPr lang="en-IN" sz="2000" b="1" dirty="0"/>
              <a:t>HCF </a:t>
            </a:r>
            <a:r>
              <a:rPr lang="hi-IN" sz="2000" b="1" dirty="0"/>
              <a:t>ज्ञात कीजिए और फिर इनका </a:t>
            </a:r>
            <a:r>
              <a:rPr lang="en-IN" sz="2000" b="1" dirty="0"/>
              <a:t>LCM </a:t>
            </a:r>
            <a:r>
              <a:rPr lang="hi-IN" sz="2000" b="1" dirty="0"/>
              <a:t>ज्ञात कीजिए।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44C8AF-8DE6-101D-4178-80AE39F8028D}"/>
              </a:ext>
            </a:extLst>
          </p:cNvPr>
          <p:cNvSpPr txBox="1"/>
          <p:nvPr/>
        </p:nvSpPr>
        <p:spPr>
          <a:xfrm>
            <a:off x="628650" y="532183"/>
            <a:ext cx="8921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u="sng" dirty="0">
                <a:solidFill>
                  <a:srgbClr val="02225A"/>
                </a:solidFill>
              </a:rPr>
              <a:t>उदाहरण</a:t>
            </a:r>
            <a:r>
              <a:rPr lang="en-US" sz="2000" b="1" u="sng" dirty="0">
                <a:solidFill>
                  <a:srgbClr val="02225A"/>
                </a:solidFill>
              </a:rPr>
              <a:t> </a:t>
            </a:r>
            <a:r>
              <a:rPr lang="hi-IN" sz="2000" b="1" u="sng" dirty="0">
                <a:solidFill>
                  <a:srgbClr val="02225A"/>
                </a:solidFill>
              </a:rPr>
              <a:t>(</a:t>
            </a:r>
            <a:r>
              <a:rPr lang="en-IN" sz="2000" b="1" u="sng" dirty="0">
                <a:solidFill>
                  <a:srgbClr val="02225A"/>
                </a:solidFill>
              </a:rPr>
              <a:t>Example)</a:t>
            </a:r>
          </a:p>
        </p:txBody>
      </p:sp>
    </p:spTree>
    <p:extLst>
      <p:ext uri="{BB962C8B-B14F-4D97-AF65-F5344CB8AC3E}">
        <p14:creationId xmlns:p14="http://schemas.microsoft.com/office/powerpoint/2010/main" val="3766434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EB593-DD3C-40EC-7E95-ED2763B00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81479C69-E516-0999-6F98-541B52CEE2B9}"/>
              </a:ext>
            </a:extLst>
          </p:cNvPr>
          <p:cNvSpPr txBox="1"/>
          <p:nvPr/>
        </p:nvSpPr>
        <p:spPr>
          <a:xfrm>
            <a:off x="644525" y="890114"/>
            <a:ext cx="7870825" cy="977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2000" b="1" dirty="0">
                <a:solidFill>
                  <a:srgbClr val="660000"/>
                </a:solidFill>
              </a:rPr>
              <a:t>प्रश्न </a:t>
            </a:r>
            <a:r>
              <a:rPr lang="en-IN" sz="2000" b="1" dirty="0">
                <a:solidFill>
                  <a:srgbClr val="660000"/>
                </a:solidFill>
              </a:rPr>
              <a:t>8</a:t>
            </a:r>
            <a:r>
              <a:rPr lang="hi-IN" sz="2000" b="1" dirty="0">
                <a:solidFill>
                  <a:srgbClr val="660000"/>
                </a:solidFill>
              </a:rPr>
              <a:t>.</a:t>
            </a:r>
            <a:r>
              <a:rPr lang="hi-IN" sz="2000" b="1" dirty="0"/>
              <a:t> संख्या 6, 72 और 120 का </a:t>
            </a:r>
            <a:r>
              <a:rPr lang="hi-IN" sz="2000" b="1" dirty="0" err="1"/>
              <a:t>अभाज्य</a:t>
            </a:r>
            <a:r>
              <a:rPr lang="hi-IN" sz="2000" b="1" dirty="0"/>
              <a:t> </a:t>
            </a:r>
            <a:r>
              <a:rPr lang="hi-IN" sz="2000" b="1" dirty="0" err="1"/>
              <a:t>गुणनखंड</a:t>
            </a:r>
            <a:r>
              <a:rPr lang="hi-IN" sz="2000" b="1" dirty="0"/>
              <a:t> विधि द्वारा </a:t>
            </a:r>
            <a:r>
              <a:rPr lang="en-IN" sz="2000" b="1" dirty="0"/>
              <a:t>HCF </a:t>
            </a:r>
            <a:r>
              <a:rPr lang="hi-IN" sz="2000" b="1" dirty="0"/>
              <a:t>और </a:t>
            </a:r>
            <a:r>
              <a:rPr lang="en-IN" sz="2000" b="1" dirty="0"/>
              <a:t>LCM </a:t>
            </a:r>
            <a:r>
              <a:rPr lang="hi-IN" sz="2000" b="1" dirty="0"/>
              <a:t>ज्ञात कीजिए।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03E5D5-461F-83DD-858B-780605B1E174}"/>
              </a:ext>
            </a:extLst>
          </p:cNvPr>
          <p:cNvSpPr txBox="1"/>
          <p:nvPr/>
        </p:nvSpPr>
        <p:spPr>
          <a:xfrm>
            <a:off x="628650" y="532183"/>
            <a:ext cx="8921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u="sng" dirty="0">
                <a:solidFill>
                  <a:srgbClr val="02225A"/>
                </a:solidFill>
              </a:rPr>
              <a:t>उदाहरण</a:t>
            </a:r>
            <a:r>
              <a:rPr lang="en-US" sz="2000" b="1" u="sng" dirty="0">
                <a:solidFill>
                  <a:srgbClr val="02225A"/>
                </a:solidFill>
              </a:rPr>
              <a:t> </a:t>
            </a:r>
            <a:r>
              <a:rPr lang="hi-IN" sz="2000" b="1" u="sng" dirty="0">
                <a:solidFill>
                  <a:srgbClr val="02225A"/>
                </a:solidFill>
              </a:rPr>
              <a:t>(</a:t>
            </a:r>
            <a:r>
              <a:rPr lang="en-IN" sz="2000" b="1" u="sng" dirty="0">
                <a:solidFill>
                  <a:srgbClr val="02225A"/>
                </a:solidFill>
              </a:rPr>
              <a:t>Example)</a:t>
            </a:r>
          </a:p>
        </p:txBody>
      </p:sp>
    </p:spTree>
    <p:extLst>
      <p:ext uri="{BB962C8B-B14F-4D97-AF65-F5344CB8AC3E}">
        <p14:creationId xmlns:p14="http://schemas.microsoft.com/office/powerpoint/2010/main" val="1522193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226D6-4508-202F-0516-2EE05F95D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389F98B-CA74-3D4D-8E92-EB51F7FB6939}"/>
                  </a:ext>
                </a:extLst>
              </p:cNvPr>
              <p:cNvSpPr txBox="1"/>
              <p:nvPr/>
            </p:nvSpPr>
            <p:spPr>
              <a:xfrm>
                <a:off x="644525" y="890114"/>
                <a:ext cx="7870825" cy="5500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i-IN" sz="2000" b="1" dirty="0">
                    <a:solidFill>
                      <a:srgbClr val="660000"/>
                    </a:solidFill>
                  </a:rPr>
                  <a:t>प्रश्न</a:t>
                </a:r>
                <a:r>
                  <a:rPr lang="en-US" sz="2000" b="1" dirty="0">
                    <a:solidFill>
                      <a:srgbClr val="660000"/>
                    </a:solidFill>
                  </a:rPr>
                  <a:t> 2</a:t>
                </a:r>
                <a:r>
                  <a:rPr lang="hi-IN" sz="2000" b="1" dirty="0">
                    <a:solidFill>
                      <a:srgbClr val="660000"/>
                    </a:solidFill>
                  </a:rPr>
                  <a:t>.</a:t>
                </a:r>
                <a:r>
                  <a:rPr lang="hi-IN" sz="2000" b="1" dirty="0"/>
                  <a:t> सिद्ध कीजिए कि 3+</a:t>
                </a:r>
                <a14:m>
                  <m:oMath xmlns:m="http://schemas.openxmlformats.org/officeDocument/2006/math">
                    <m:r>
                      <a:rPr lang="hi-IN" sz="2000" b="0" dirty="0" smtClean="0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hi-IN" sz="2000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hi-IN" sz="2000" b="0" i="0" dirty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sz="2000" b="1" dirty="0"/>
                  <a:t> </a:t>
                </a:r>
                <a:r>
                  <a:rPr lang="hi-IN" sz="2000" b="1" dirty="0"/>
                  <a:t>एक अपरिमेय संख्या है।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389F98B-CA74-3D4D-8E92-EB51F7FB6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25" y="890114"/>
                <a:ext cx="7870825" cy="550022"/>
              </a:xfrm>
              <a:prstGeom prst="rect">
                <a:avLst/>
              </a:prstGeom>
              <a:blipFill>
                <a:blip r:embed="rId3"/>
                <a:stretch>
                  <a:fillRect l="-852" b="-2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ED7180D2-CD24-630A-E10D-1AB1A94708B4}"/>
              </a:ext>
            </a:extLst>
          </p:cNvPr>
          <p:cNvSpPr txBox="1"/>
          <p:nvPr/>
        </p:nvSpPr>
        <p:spPr>
          <a:xfrm>
            <a:off x="628650" y="532183"/>
            <a:ext cx="8921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u="sng" dirty="0">
                <a:solidFill>
                  <a:srgbClr val="02225A"/>
                </a:solidFill>
              </a:rPr>
              <a:t>प्रश्नावली 1.</a:t>
            </a:r>
            <a:r>
              <a:rPr lang="en-US" sz="2000" b="1" u="sng" dirty="0">
                <a:solidFill>
                  <a:srgbClr val="02225A"/>
                </a:solidFill>
              </a:rPr>
              <a:t>3</a:t>
            </a:r>
            <a:r>
              <a:rPr lang="hi-IN" sz="2000" b="1" u="sng" dirty="0">
                <a:solidFill>
                  <a:srgbClr val="02225A"/>
                </a:solidFill>
              </a:rPr>
              <a:t> (</a:t>
            </a:r>
            <a:r>
              <a:rPr lang="en-IN" sz="2000" b="1" u="sng" dirty="0">
                <a:solidFill>
                  <a:srgbClr val="02225A"/>
                </a:solidFill>
              </a:rPr>
              <a:t>Exercise)</a:t>
            </a:r>
          </a:p>
        </p:txBody>
      </p:sp>
    </p:spTree>
    <p:extLst>
      <p:ext uri="{BB962C8B-B14F-4D97-AF65-F5344CB8AC3E}">
        <p14:creationId xmlns:p14="http://schemas.microsoft.com/office/powerpoint/2010/main" val="2245753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911F4-3610-2020-63E5-C4C47E985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F882DBC6-D200-2731-7652-80C3A6C76B96}"/>
              </a:ext>
            </a:extLst>
          </p:cNvPr>
          <p:cNvSpPr txBox="1"/>
          <p:nvPr/>
        </p:nvSpPr>
        <p:spPr>
          <a:xfrm>
            <a:off x="644525" y="890114"/>
            <a:ext cx="78708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dirty="0">
                <a:solidFill>
                  <a:srgbClr val="660000"/>
                </a:solidFill>
              </a:rPr>
              <a:t>प्रश्न</a:t>
            </a:r>
            <a:r>
              <a:rPr lang="en-US" sz="2000" b="1" dirty="0">
                <a:solidFill>
                  <a:srgbClr val="660000"/>
                </a:solidFill>
              </a:rPr>
              <a:t> 1</a:t>
            </a:r>
            <a:r>
              <a:rPr lang="hi-IN" sz="2000" b="1" dirty="0">
                <a:solidFill>
                  <a:srgbClr val="660000"/>
                </a:solidFill>
              </a:rPr>
              <a:t>.</a:t>
            </a:r>
            <a:r>
              <a:rPr lang="hi-IN" sz="2000" b="1" dirty="0"/>
              <a:t> बिना लंबी विभाजन प्रक्रिया किए बताइए कि निम्नलिखित परिमेय संख्याओं के दशमलव प्रसार </a:t>
            </a:r>
            <a:r>
              <a:rPr lang="hi-IN" sz="2000" b="1" dirty="0" err="1"/>
              <a:t>सांत</a:t>
            </a:r>
            <a:r>
              <a:rPr lang="hi-IN" sz="2000" b="1" dirty="0"/>
              <a:t> हैं या </a:t>
            </a:r>
            <a:r>
              <a:rPr lang="hi-IN" sz="2000" b="1" dirty="0" err="1"/>
              <a:t>असांत</a:t>
            </a:r>
            <a:r>
              <a:rPr lang="hi-IN" sz="2000" b="1" dirty="0"/>
              <a:t> आवर्ती हैं :</a:t>
            </a:r>
          </a:p>
          <a:p>
            <a:r>
              <a:rPr lang="hi-IN" sz="2000" b="1" dirty="0"/>
              <a:t>(</a:t>
            </a:r>
            <a:r>
              <a:rPr lang="en-IN" sz="2000" b="1" dirty="0" err="1"/>
              <a:t>i</a:t>
            </a:r>
            <a:r>
              <a:rPr lang="en-IN" sz="2000" b="1" dirty="0"/>
              <a:t>) 13/3125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A6658A-37FE-5055-1388-F1A137785427}"/>
              </a:ext>
            </a:extLst>
          </p:cNvPr>
          <p:cNvSpPr txBox="1"/>
          <p:nvPr/>
        </p:nvSpPr>
        <p:spPr>
          <a:xfrm>
            <a:off x="628650" y="532183"/>
            <a:ext cx="8921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u="sng" dirty="0">
                <a:solidFill>
                  <a:srgbClr val="02225A"/>
                </a:solidFill>
              </a:rPr>
              <a:t>प्रश्नावली 1.</a:t>
            </a:r>
            <a:r>
              <a:rPr lang="en-US" sz="2000" b="1" u="sng" dirty="0">
                <a:solidFill>
                  <a:srgbClr val="02225A"/>
                </a:solidFill>
              </a:rPr>
              <a:t>4</a:t>
            </a:r>
            <a:r>
              <a:rPr lang="hi-IN" sz="2000" b="1" u="sng" dirty="0">
                <a:solidFill>
                  <a:srgbClr val="02225A"/>
                </a:solidFill>
              </a:rPr>
              <a:t> (</a:t>
            </a:r>
            <a:r>
              <a:rPr lang="en-IN" sz="2000" b="1" u="sng" dirty="0">
                <a:solidFill>
                  <a:srgbClr val="02225A"/>
                </a:solidFill>
              </a:rPr>
              <a:t>Exercise)</a:t>
            </a:r>
          </a:p>
        </p:txBody>
      </p:sp>
    </p:spTree>
    <p:extLst>
      <p:ext uri="{BB962C8B-B14F-4D97-AF65-F5344CB8AC3E}">
        <p14:creationId xmlns:p14="http://schemas.microsoft.com/office/powerpoint/2010/main" val="2971209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ADDD9-8B64-0362-07DC-C867605D9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B87B5DDA-22CC-1D03-48E1-2C1DA05324FD}"/>
              </a:ext>
            </a:extLst>
          </p:cNvPr>
          <p:cNvSpPr txBox="1"/>
          <p:nvPr/>
        </p:nvSpPr>
        <p:spPr>
          <a:xfrm>
            <a:off x="644525" y="890114"/>
            <a:ext cx="78708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dirty="0"/>
              <a:t>(</a:t>
            </a:r>
            <a:r>
              <a:rPr lang="en-IN" sz="2000" b="1" dirty="0"/>
              <a:t>ii) 17/8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80D38F-C44E-B101-DB2A-BB59D5B21D2B}"/>
              </a:ext>
            </a:extLst>
          </p:cNvPr>
          <p:cNvSpPr txBox="1"/>
          <p:nvPr/>
        </p:nvSpPr>
        <p:spPr>
          <a:xfrm>
            <a:off x="628650" y="532183"/>
            <a:ext cx="8921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u="sng" dirty="0">
                <a:solidFill>
                  <a:srgbClr val="02225A"/>
                </a:solidFill>
              </a:rPr>
              <a:t>प्रश्नावली 1.</a:t>
            </a:r>
            <a:r>
              <a:rPr lang="en-US" sz="2000" b="1" u="sng" dirty="0">
                <a:solidFill>
                  <a:srgbClr val="02225A"/>
                </a:solidFill>
              </a:rPr>
              <a:t>4</a:t>
            </a:r>
            <a:r>
              <a:rPr lang="hi-IN" sz="2000" b="1" u="sng" dirty="0">
                <a:solidFill>
                  <a:srgbClr val="02225A"/>
                </a:solidFill>
              </a:rPr>
              <a:t> (</a:t>
            </a:r>
            <a:r>
              <a:rPr lang="en-IN" sz="2000" b="1" u="sng" dirty="0">
                <a:solidFill>
                  <a:srgbClr val="02225A"/>
                </a:solidFill>
              </a:rPr>
              <a:t>Exercise)</a:t>
            </a:r>
          </a:p>
        </p:txBody>
      </p:sp>
    </p:spTree>
    <p:extLst>
      <p:ext uri="{BB962C8B-B14F-4D97-AF65-F5344CB8AC3E}">
        <p14:creationId xmlns:p14="http://schemas.microsoft.com/office/powerpoint/2010/main" val="2101675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A95D9-A5A4-6783-71BF-E9177A258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20AEB5A1-44A1-58F0-8501-DCD3CA0EDFA4}"/>
              </a:ext>
            </a:extLst>
          </p:cNvPr>
          <p:cNvSpPr txBox="1"/>
          <p:nvPr/>
        </p:nvSpPr>
        <p:spPr>
          <a:xfrm>
            <a:off x="644525" y="890114"/>
            <a:ext cx="78708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dirty="0"/>
              <a:t>(</a:t>
            </a:r>
            <a:r>
              <a:rPr lang="en-IN" sz="2000" b="1" dirty="0"/>
              <a:t>iii) 64/455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D848B9-0A7C-540E-18FA-31BCC5C508D9}"/>
              </a:ext>
            </a:extLst>
          </p:cNvPr>
          <p:cNvSpPr txBox="1"/>
          <p:nvPr/>
        </p:nvSpPr>
        <p:spPr>
          <a:xfrm>
            <a:off x="628650" y="532183"/>
            <a:ext cx="8921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u="sng" dirty="0">
                <a:solidFill>
                  <a:srgbClr val="02225A"/>
                </a:solidFill>
              </a:rPr>
              <a:t>प्रश्नावली 1.</a:t>
            </a:r>
            <a:r>
              <a:rPr lang="en-US" sz="2000" b="1" u="sng" dirty="0">
                <a:solidFill>
                  <a:srgbClr val="02225A"/>
                </a:solidFill>
              </a:rPr>
              <a:t>4</a:t>
            </a:r>
            <a:r>
              <a:rPr lang="hi-IN" sz="2000" b="1" u="sng" dirty="0">
                <a:solidFill>
                  <a:srgbClr val="02225A"/>
                </a:solidFill>
              </a:rPr>
              <a:t> (</a:t>
            </a:r>
            <a:r>
              <a:rPr lang="en-IN" sz="2000" b="1" u="sng" dirty="0">
                <a:solidFill>
                  <a:srgbClr val="02225A"/>
                </a:solidFill>
              </a:rPr>
              <a:t>Exercise)</a:t>
            </a:r>
          </a:p>
        </p:txBody>
      </p:sp>
    </p:spTree>
    <p:extLst>
      <p:ext uri="{BB962C8B-B14F-4D97-AF65-F5344CB8AC3E}">
        <p14:creationId xmlns:p14="http://schemas.microsoft.com/office/powerpoint/2010/main" val="1276657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0B9BA-AAA7-B40B-87A6-7C999CDCE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40C1D1ED-0B5B-FA71-E404-EF75BFA02F37}"/>
              </a:ext>
            </a:extLst>
          </p:cNvPr>
          <p:cNvSpPr txBox="1"/>
          <p:nvPr/>
        </p:nvSpPr>
        <p:spPr>
          <a:xfrm>
            <a:off x="644525" y="890114"/>
            <a:ext cx="78708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dirty="0"/>
              <a:t>(</a:t>
            </a:r>
            <a:r>
              <a:rPr lang="en-IN" sz="2000" b="1" dirty="0"/>
              <a:t>iv) 15/1600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5A08F3-286A-3693-923C-56524777293B}"/>
              </a:ext>
            </a:extLst>
          </p:cNvPr>
          <p:cNvSpPr txBox="1"/>
          <p:nvPr/>
        </p:nvSpPr>
        <p:spPr>
          <a:xfrm>
            <a:off x="628650" y="532183"/>
            <a:ext cx="8921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u="sng" dirty="0">
                <a:solidFill>
                  <a:srgbClr val="02225A"/>
                </a:solidFill>
              </a:rPr>
              <a:t>प्रश्नावली 1.</a:t>
            </a:r>
            <a:r>
              <a:rPr lang="en-US" sz="2000" b="1" u="sng" dirty="0">
                <a:solidFill>
                  <a:srgbClr val="02225A"/>
                </a:solidFill>
              </a:rPr>
              <a:t>4</a:t>
            </a:r>
            <a:r>
              <a:rPr lang="hi-IN" sz="2000" b="1" u="sng" dirty="0">
                <a:solidFill>
                  <a:srgbClr val="02225A"/>
                </a:solidFill>
              </a:rPr>
              <a:t> (</a:t>
            </a:r>
            <a:r>
              <a:rPr lang="en-IN" sz="2000" b="1" u="sng" dirty="0">
                <a:solidFill>
                  <a:srgbClr val="02225A"/>
                </a:solidFill>
              </a:rPr>
              <a:t>Exercise)</a:t>
            </a:r>
          </a:p>
        </p:txBody>
      </p:sp>
    </p:spTree>
    <p:extLst>
      <p:ext uri="{BB962C8B-B14F-4D97-AF65-F5344CB8AC3E}">
        <p14:creationId xmlns:p14="http://schemas.microsoft.com/office/powerpoint/2010/main" val="3807381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01CBE-E80C-B723-3E9F-92C7F76DE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0FEB5FC3-EF21-3DFC-6E70-7041EBE1B5DD}"/>
              </a:ext>
            </a:extLst>
          </p:cNvPr>
          <p:cNvSpPr txBox="1"/>
          <p:nvPr/>
        </p:nvSpPr>
        <p:spPr>
          <a:xfrm>
            <a:off x="644525" y="890114"/>
            <a:ext cx="78708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dirty="0"/>
              <a:t>(</a:t>
            </a:r>
            <a:r>
              <a:rPr lang="en-IN" sz="2000" b="1" dirty="0"/>
              <a:t>v) 29/343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792E88-DC4F-1570-A6A0-0BA7619BEC5F}"/>
              </a:ext>
            </a:extLst>
          </p:cNvPr>
          <p:cNvSpPr txBox="1"/>
          <p:nvPr/>
        </p:nvSpPr>
        <p:spPr>
          <a:xfrm>
            <a:off x="628650" y="532183"/>
            <a:ext cx="8921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u="sng" dirty="0">
                <a:solidFill>
                  <a:srgbClr val="02225A"/>
                </a:solidFill>
              </a:rPr>
              <a:t>प्रश्नावली 1.</a:t>
            </a:r>
            <a:r>
              <a:rPr lang="en-US" sz="2000" b="1" u="sng" dirty="0">
                <a:solidFill>
                  <a:srgbClr val="02225A"/>
                </a:solidFill>
              </a:rPr>
              <a:t>4</a:t>
            </a:r>
            <a:r>
              <a:rPr lang="hi-IN" sz="2000" b="1" u="sng" dirty="0">
                <a:solidFill>
                  <a:srgbClr val="02225A"/>
                </a:solidFill>
              </a:rPr>
              <a:t> (</a:t>
            </a:r>
            <a:r>
              <a:rPr lang="en-IN" sz="2000" b="1" u="sng" dirty="0">
                <a:solidFill>
                  <a:srgbClr val="02225A"/>
                </a:solidFill>
              </a:rPr>
              <a:t>Exercise)</a:t>
            </a:r>
          </a:p>
        </p:txBody>
      </p:sp>
    </p:spTree>
    <p:extLst>
      <p:ext uri="{BB962C8B-B14F-4D97-AF65-F5344CB8AC3E}">
        <p14:creationId xmlns:p14="http://schemas.microsoft.com/office/powerpoint/2010/main" val="19968041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7441B-D280-C7D1-1D19-8B346545F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1674DC5-AD94-3F8C-5C84-4C55D4C448F2}"/>
                  </a:ext>
                </a:extLst>
              </p:cNvPr>
              <p:cNvSpPr txBox="1"/>
              <p:nvPr/>
            </p:nvSpPr>
            <p:spPr>
              <a:xfrm>
                <a:off x="644525" y="890114"/>
                <a:ext cx="7870825" cy="4070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i-IN" sz="2000" b="1" dirty="0"/>
                  <a:t>(</a:t>
                </a:r>
                <a:r>
                  <a:rPr lang="en-IN" sz="2000" b="1" dirty="0"/>
                  <a:t>vi) 23/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0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000" b="1" i="1" dirty="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IN" sz="2000" b="1" i="0" dirty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IN" sz="2000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000" b="1" i="0" dirty="0"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  <m:sup>
                        <m:r>
                          <a:rPr lang="en-IN" sz="2000" b="1" i="0" dirty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IN" sz="2000" b="1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1674DC5-AD94-3F8C-5C84-4C55D4C448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25" y="890114"/>
                <a:ext cx="7870825" cy="407099"/>
              </a:xfrm>
              <a:prstGeom prst="rect">
                <a:avLst/>
              </a:prstGeom>
              <a:blipFill>
                <a:blip r:embed="rId3"/>
                <a:stretch>
                  <a:fillRect l="-852" t="-7463" b="-2686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CFA613DE-96D8-64E2-CCA9-6C0FE4996F5F}"/>
              </a:ext>
            </a:extLst>
          </p:cNvPr>
          <p:cNvSpPr txBox="1"/>
          <p:nvPr/>
        </p:nvSpPr>
        <p:spPr>
          <a:xfrm>
            <a:off x="628650" y="532183"/>
            <a:ext cx="8921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u="sng" dirty="0">
                <a:solidFill>
                  <a:srgbClr val="02225A"/>
                </a:solidFill>
              </a:rPr>
              <a:t>प्रश्नावली 1.</a:t>
            </a:r>
            <a:r>
              <a:rPr lang="en-US" sz="2000" b="1" u="sng" dirty="0">
                <a:solidFill>
                  <a:srgbClr val="02225A"/>
                </a:solidFill>
              </a:rPr>
              <a:t>4</a:t>
            </a:r>
            <a:r>
              <a:rPr lang="hi-IN" sz="2000" b="1" u="sng" dirty="0">
                <a:solidFill>
                  <a:srgbClr val="02225A"/>
                </a:solidFill>
              </a:rPr>
              <a:t> (</a:t>
            </a:r>
            <a:r>
              <a:rPr lang="en-IN" sz="2000" b="1" u="sng" dirty="0">
                <a:solidFill>
                  <a:srgbClr val="02225A"/>
                </a:solidFill>
              </a:rPr>
              <a:t>Exercise)</a:t>
            </a:r>
          </a:p>
        </p:txBody>
      </p:sp>
    </p:spTree>
    <p:extLst>
      <p:ext uri="{BB962C8B-B14F-4D97-AF65-F5344CB8AC3E}">
        <p14:creationId xmlns:p14="http://schemas.microsoft.com/office/powerpoint/2010/main" val="3182537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0C76F-13C2-AD50-E249-A501D64C2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273C65C-3E41-DAA6-38EE-B2690A265C1D}"/>
                  </a:ext>
                </a:extLst>
              </p:cNvPr>
              <p:cNvSpPr txBox="1"/>
              <p:nvPr/>
            </p:nvSpPr>
            <p:spPr>
              <a:xfrm>
                <a:off x="644525" y="890114"/>
                <a:ext cx="7870825" cy="16004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i-IN" sz="1600" b="1" dirty="0">
                    <a:solidFill>
                      <a:srgbClr val="660000"/>
                    </a:solidFill>
                  </a:rPr>
                  <a:t>प्रश्न</a:t>
                </a:r>
                <a:r>
                  <a:rPr lang="en-US" sz="1600" b="1" dirty="0">
                    <a:solidFill>
                      <a:srgbClr val="660000"/>
                    </a:solidFill>
                  </a:rPr>
                  <a:t> 3</a:t>
                </a:r>
                <a:r>
                  <a:rPr lang="hi-IN" sz="1600" b="1" dirty="0">
                    <a:solidFill>
                      <a:srgbClr val="660000"/>
                    </a:solidFill>
                  </a:rPr>
                  <a:t>.</a:t>
                </a:r>
                <a:r>
                  <a:rPr lang="hi-IN" sz="1600" b="1" dirty="0"/>
                  <a:t> कुछ वास्तविक संख्याओं के दशमलव प्रसार नीचे दर्शाए गए हैं। प्रत्येक स्थिति के लिए निर्णय कीजिए कि वह संख्या परिमेय संख्या है या नहीं। यदि यह परिमेय संख्या है और </a:t>
                </a:r>
                <a14:m>
                  <m:oMath xmlns:m="http://schemas.openxmlformats.org/officeDocument/2006/math">
                    <m:r>
                      <a:rPr lang="hi-IN" sz="1400" b="1" i="1">
                        <a:latin typeface="Cambria Math" panose="02040503050406030204" pitchFamily="18" charset="0"/>
                      </a:rPr>
                      <m:t>𝒑</m:t>
                    </m:r>
                    <m:r>
                      <a:rPr lang="hi-IN" sz="1400" b="1">
                        <a:latin typeface="Cambria Math" panose="02040503050406030204" pitchFamily="18" charset="0"/>
                      </a:rPr>
                      <m:t>/</m:t>
                    </m:r>
                    <m:r>
                      <a:rPr lang="hi-IN" sz="1400" b="1" i="1">
                        <a:latin typeface="Cambria Math" panose="02040503050406030204" pitchFamily="18" charset="0"/>
                      </a:rPr>
                      <m:t>𝒒</m:t>
                    </m:r>
                  </m:oMath>
                </a14:m>
                <a:r>
                  <a:rPr lang="hi-IN" sz="1600" b="1" dirty="0"/>
                  <a:t>के रूप में है, तो </a:t>
                </a:r>
                <a14:m>
                  <m:oMath xmlns:m="http://schemas.openxmlformats.org/officeDocument/2006/math">
                    <m:r>
                      <a:rPr lang="hi-IN" sz="1400" b="1" i="1">
                        <a:latin typeface="Cambria Math" panose="02040503050406030204" pitchFamily="18" charset="0"/>
                      </a:rPr>
                      <m:t>𝒒</m:t>
                    </m:r>
                  </m:oMath>
                </a14:m>
                <a:r>
                  <a:rPr lang="hi-IN" sz="1600" b="1" dirty="0"/>
                  <a:t>के </a:t>
                </a:r>
                <a:r>
                  <a:rPr lang="hi-IN" sz="1600" b="1" dirty="0" err="1"/>
                  <a:t>अभाज्य</a:t>
                </a:r>
                <a:r>
                  <a:rPr lang="hi-IN" sz="1600" b="1" dirty="0"/>
                  <a:t> </a:t>
                </a:r>
                <a:r>
                  <a:rPr lang="hi-IN" sz="1600" b="1" dirty="0" err="1"/>
                  <a:t>गुणनखंडों</a:t>
                </a:r>
                <a:r>
                  <a:rPr lang="hi-IN" sz="1600" b="1" dirty="0"/>
                  <a:t> के बारे में आप क्या कह सकते हैं?</a:t>
                </a:r>
                <a:endParaRPr lang="en-US" sz="1600" b="1" dirty="0"/>
              </a:p>
              <a:p>
                <a:endParaRPr lang="hi-IN" sz="1600" b="1" dirty="0"/>
              </a:p>
              <a:p>
                <a:r>
                  <a:rPr lang="hi-IN" sz="1600" b="1" dirty="0"/>
                  <a:t>(</a:t>
                </a:r>
                <a:r>
                  <a:rPr lang="en-IN" sz="1600" b="1" dirty="0" err="1"/>
                  <a:t>i</a:t>
                </a:r>
                <a:r>
                  <a:rPr lang="en-IN" sz="1600" b="1" dirty="0"/>
                  <a:t>) 0.120120012000120000...</a:t>
                </a:r>
              </a:p>
              <a:p>
                <a:endParaRPr lang="en-IN" sz="1600" b="1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273C65C-3E41-DAA6-38EE-B2690A265C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25" y="890114"/>
                <a:ext cx="7870825" cy="1600438"/>
              </a:xfrm>
              <a:prstGeom prst="rect">
                <a:avLst/>
              </a:prstGeom>
              <a:blipFill>
                <a:blip r:embed="rId3"/>
                <a:stretch>
                  <a:fillRect l="-465" t="-152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0C07C65F-B6B1-7C77-99D2-60B802CF295D}"/>
              </a:ext>
            </a:extLst>
          </p:cNvPr>
          <p:cNvSpPr txBox="1"/>
          <p:nvPr/>
        </p:nvSpPr>
        <p:spPr>
          <a:xfrm>
            <a:off x="628650" y="532183"/>
            <a:ext cx="8921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u="sng" dirty="0">
                <a:solidFill>
                  <a:srgbClr val="02225A"/>
                </a:solidFill>
              </a:rPr>
              <a:t>प्रश्नावली 1.</a:t>
            </a:r>
            <a:r>
              <a:rPr lang="en-US" sz="2000" b="1" u="sng" dirty="0">
                <a:solidFill>
                  <a:srgbClr val="02225A"/>
                </a:solidFill>
              </a:rPr>
              <a:t>4</a:t>
            </a:r>
            <a:r>
              <a:rPr lang="hi-IN" sz="2000" b="1" u="sng" dirty="0">
                <a:solidFill>
                  <a:srgbClr val="02225A"/>
                </a:solidFill>
              </a:rPr>
              <a:t> (</a:t>
            </a:r>
            <a:r>
              <a:rPr lang="en-IN" sz="2000" b="1" u="sng" dirty="0">
                <a:solidFill>
                  <a:srgbClr val="02225A"/>
                </a:solidFill>
              </a:rPr>
              <a:t>Exercise)</a:t>
            </a:r>
          </a:p>
        </p:txBody>
      </p:sp>
    </p:spTree>
    <p:extLst>
      <p:ext uri="{BB962C8B-B14F-4D97-AF65-F5344CB8AC3E}">
        <p14:creationId xmlns:p14="http://schemas.microsoft.com/office/powerpoint/2010/main" val="1959993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159</TotalTime>
  <Words>870</Words>
  <Application>Microsoft Office PowerPoint</Application>
  <PresentationFormat>On-screen Show (16:9)</PresentationFormat>
  <Paragraphs>73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Google Sans Text</vt:lpstr>
      <vt:lpstr>Mangal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smart tech computer classes</dc:creator>
  <cp:lastModifiedBy>Raushan Ranjan</cp:lastModifiedBy>
  <cp:revision>102</cp:revision>
  <dcterms:created xsi:type="dcterms:W3CDTF">2026-02-12T11:36:21Z</dcterms:created>
  <dcterms:modified xsi:type="dcterms:W3CDTF">2026-03-18T17:00:19Z</dcterms:modified>
</cp:coreProperties>
</file>