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293" r:id="rId39"/>
    <p:sldId id="294" r:id="rId40"/>
    <p:sldId id="295" r:id="rId41"/>
    <p:sldId id="297" r:id="rId42"/>
    <p:sldId id="299" r:id="rId43"/>
    <p:sldId id="298" r:id="rId44"/>
    <p:sldId id="300" r:id="rId45"/>
    <p:sldId id="301" r:id="rId46"/>
    <p:sldId id="302" r:id="rId47"/>
    <p:sldId id="303" r:id="rId48"/>
    <p:sldId id="304" r:id="rId49"/>
    <p:sldId id="305" r:id="rId5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00"/>
    <a:srgbClr val="02225A"/>
    <a:srgbClr val="B4C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DD0BBA-28EA-A62C-530C-1B87C58B4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4C680-33D5-4854-CE3C-08CE873C6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8B38E-647C-4F0B-AF69-7F424B003FAC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6A0-12FF-6942-2733-08361E95E1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D23EF-6FFC-0434-466F-3FEB390279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BB212-AE16-492E-9139-1FCAB6FBB6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65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FE110-E43D-498E-A3E7-32096424DFD5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F7D5E-B8C5-40B5-8EBA-38BDACDEA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2765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80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51D5D-84A5-C6B9-C6AF-6430BC14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62894-9852-EB0A-AA04-4235440ED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8767E-7FAB-55C4-AF45-200A9D5F8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2F2AC-CBFD-C495-18D5-A398DAA80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6074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5C0BF-5F64-89B8-BFA1-F5AC7013C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32FD86-9709-BB4E-A2C5-FC45D8615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266BD7-D8A3-8A31-28FD-BE397DABC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A36B0-8EB5-F1CC-F310-0CB8186FB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1873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5C877-2170-5EB4-0B76-5B7DEFD1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A0BBA9-C852-172C-1608-C006B6336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A6B462-0837-1CD4-B693-31464CDB0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E9C7B-4C6E-7984-A2EE-FD109C4E6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1387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50347-2DD6-95C3-96C8-F60E61916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4087E-6640-FD6B-A177-F3924442D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636E0-8D66-D082-4F63-BBBF157A2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D7869-3AEF-8CB5-3AC8-8DD46EBC6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8822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FA18C-C1F2-7A80-D84B-23C8E6E7E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4AFE7-22D9-C93D-4CFC-ABDAC7352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D1527D-D60C-8B20-8FC2-0506A86AF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26367-F671-4B35-5516-EB6C9CB81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620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D20C-942D-231F-3BCA-2CEE2C9D6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7C067-E25D-96A9-76EB-A3B0814BF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34BC91-5B09-13EE-D805-FEC61C037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2E753-0A9A-0BF3-4A35-D2B0DEDE0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555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29EE-03D3-0200-7127-ACEFCD18E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0A7DAF-8E8B-8B2D-A98E-C3CC0D9BAD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2ACCA4-4E6A-23E2-28A7-498A8200D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1D0FF-598B-30AF-6372-62F101DF9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4641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51AD0-E805-975E-A944-546C69E6D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CA80D-2AD9-7DCC-F215-3B67C2D87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FAF1E-7E29-28BC-440C-B895CC3F8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0A082-A0E8-1627-C358-2147680CD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2817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C9179-FD00-C318-368B-51CBD43B4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30392-56E4-5689-EDED-619DFD56C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FA3BA1-B9BB-173A-69F1-466DC3031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06903-F4DC-54A1-622D-DAEE6C6FD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1170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A4EDC-7E2A-343F-6002-E5924AFE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12868-574F-509C-E5CB-803D79D4D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B0C8F0-294D-859E-D4ED-23153DF6E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9D24D-90AE-A826-BF41-B28BC526C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4844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5A705-0230-12C1-491C-9337D9A5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C3613-6225-05E8-5C23-996ABB728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A6A744-4556-00BE-550C-E5BF9110A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D63B9-62C5-A2E5-9BC1-A169D38D4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605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1BB1E-5771-CEF8-FF9E-31AEE7B4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385BF3-1208-CC06-F305-21C7064DF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4AFEF-A66C-1D7F-429B-2A208D012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42A45-2469-4B1D-933A-4E8B13E57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460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C183B-A617-CF93-663A-4DF22D025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38149-6BAC-5E92-7248-99825678C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D15CB2-05BD-5295-A61C-24AC9F1B7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10996-694F-DD74-92C8-21B76A60EF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4167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53F2E-615D-D490-870A-C657B4FD3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132325-1C28-C5B0-2007-AE9E771A6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08F4A-E30D-FCC2-25BE-E8EA794FB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9CDBF-D3D2-4037-EB80-0F6B389CD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771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A451-33D4-2F3D-837D-303A51C3F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E7AE39-221D-144A-D1C9-A805C090A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49AE5-42E4-3E4B-3B3D-43FD69A25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96002-0D54-7C26-7BC1-C6DDF433F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3787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33CA6-AE8C-76B3-49DD-32DFA31D7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3FF7A9-2CCC-C5E3-CD18-BE39E0E2B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F1F1F6-0C47-854F-1B03-882F0CF21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0A452-5172-4FA1-ED27-BD4820F6F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985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1CE8F-4F88-64C9-9D33-E6DFD992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3D223-EC07-6F76-D706-A7BC40874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3FD023-E3D0-1009-E34C-900C724AA0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4AFB3-819E-6038-BC50-4F501C91E8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9559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F2F8D-A936-B667-1DD2-8C809E54D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2086D-3567-95ED-2DC5-1C34F422D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84932-8894-C5D3-084B-94F08E8AD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8F7A7F-FE32-EF1E-9FA5-B67FC55B2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5332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54C8F-EE2F-13DC-E917-8BAED4414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422160-CC70-0AAD-0128-127E7C57A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257AD-F8F9-90A3-B56F-31530DF4F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A27D3-CC4E-E3B0-763E-34E17276E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1736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51DF2-D343-DB01-FC7B-C314B2FB0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293BAE-5DA9-BB25-E04C-C2DBCCE8D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664D5-3A53-F0AC-E965-637E9AEE7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47B7F-8187-B367-0654-D9F4077D8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4151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217E0-3F8B-36CA-6D6A-5230896F1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6FA728-E69B-63D6-4BF3-4BA7B3291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D3B03C-17BE-66F9-0640-293F97CAA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57AC2-0F00-1BF1-C0B2-E1FA0EEFD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341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AAFF8-11AF-36DD-B222-54B8292A8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BB66D5-9833-7D4D-84B9-698D1CF47E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F95AF-4C38-DFEF-B045-A9A3162E0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0E342-EA71-2E52-5EDD-54BD61CF3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407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5314F-3031-5935-3E71-B91261ABC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44EE4-F9E4-B9CB-F154-8CD22F47C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03779D-14AF-CA67-D4D5-BD563D485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09F9E-1B46-10F5-F0DF-1E442476AE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3586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96D54-2AFE-4FCA-C1F6-0C064FA2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1D916-B414-ABEF-D66B-C6C9C00A8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010B8-FDF3-FF82-3E5F-720D91999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3FF96-F5D8-8851-4777-95DAD5E5F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3767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A27F4-0C75-41D8-3F0E-036D20C2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22EB1-8D70-CA95-4F12-DF2DF3091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BC076-371A-F448-39E3-C817BADB3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1B26D-AF83-5340-D121-DDA9087E6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25908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1832E-AEEE-69F2-DB19-07E64D0D4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5D275C-ED64-4CE3-CA19-F7C7E24759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BF271-FC00-C726-0C2B-27B6E2F07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95E1C-B625-3C2A-EC6E-26871214B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7665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C5E44-9584-7CE5-58CA-26E79564C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F965AD-0128-D320-3A10-D75B3BD3AE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5B110-D40E-2416-7953-59A52B05C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FA02B-2F53-A076-30EC-DC08288A37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6296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CECBC-08C1-468E-2E49-B2376B722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AB573-1F04-E382-53BE-DB9E19B92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1AB87C-ACAF-049D-CA8D-1F7414E7F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499B7-E47A-D80A-3613-71B2489C3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754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A4BD0-AC77-BA10-5C9D-575108107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49959-D859-377C-4EBC-931041DF5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0B3ED-2820-FDA0-D7D7-4C5B5434C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74B41-4BD8-004F-8EAA-F1FBC1542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5715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A8942-7831-6816-AB71-579BC3AA5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6AAA22-71E8-A080-E400-C33A6EDA5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B1F48-3AB6-38FB-1116-7A67D6450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9CF2F-D0CD-9210-E312-D6DEFFBC5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3120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99322-B4AD-F0FA-C7A9-F19666E87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5A8E8-34C8-857E-C651-3AA535C1A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82B17-63C7-82FF-A3CA-0AEBA20D7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0A584-1C97-23D0-3CED-6EDEBE405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5181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43D89-05D7-B084-073F-FA31561D5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4EDC9-1886-7540-72F1-BBEBD6D38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1D309-123D-C388-08B1-39123C7A7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F3899-0659-4AF6-1327-3D17D3B05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0844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72981-F6D0-8904-464D-7E0BA468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BD99C9-D2DF-D208-BB0B-B7FCF0F6A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63568-E917-F4FC-CC0B-1E07146789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01AD2-5BF4-82C6-C0C6-47AFF9C01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3768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8E625-F98B-767E-1D22-B610AB893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F4FFE-1C50-BA6A-B807-2081B427B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EA63B-CC79-8BFA-D1CF-DD53C659F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72C77-D938-C14E-1E9A-B36DBE56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96089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71585-591D-C0B6-DB86-F923180DD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4D6CB7-ECDE-C169-C0DE-F3CE218C8B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CFA62F-F1AD-6057-EBFA-643E637D5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E76E23-1223-1FE7-8CFA-E909C1AD7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73937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00F84-2C04-F37B-1227-DBC36CA7E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9AE860-6A99-740C-3311-F007FEF2B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12F0A4-BE26-5533-95A1-232BACBFE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52ED2-8E8F-5C27-5DC5-A5D77E24B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0584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74C22-F557-95D8-E0BB-A33CC30DB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F543C-8AE6-E292-2277-9811F4297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F3C7E9-6C40-D647-A8F1-7AF4D349D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5607F-BF8C-21F0-427F-D0B449FCF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68417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D2C68-FD56-4860-A546-F52A7C9AD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477DF7-2ED0-05FE-FB02-85A3BDD49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9ABC8-13FD-C0CD-CBD1-D9F8DE17D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3EA8A-9521-7EC8-BCCB-0C92179B7E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4318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21350-B9AE-46C1-B224-0D2F6D2B8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A22F32-67B6-E69D-3968-878067C61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F4DAA-9AD3-C5F0-519A-E35C4BE739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D93D3-75AA-F3A4-C323-3D1CAB1ED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04807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0AA7-351D-04FA-64F9-A67F94B97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08AFC-BFB8-3890-F320-F885469AE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E6CB3-30AF-40E8-B7B1-9376EBEF7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17410-FD0A-F00C-4927-8F7B19308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4661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19C15-1BB0-1E63-4C68-51FC5D7B8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E2873-6DC8-C965-EB0F-C588CD796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DFE44D-F025-0883-DB12-C179C8EBB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68D9C-CF5F-4723-46CC-AAC6C6CE17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5275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036A-65E1-FEE8-7E22-C70E5B328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02DD8-1E8F-14B8-D53A-EAB4AC2B5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34DF1-F60D-3BA9-4082-286AB1BD3C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652BE-6660-195C-DD6E-2804295A6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71269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76FF0-096F-A5DF-9BE2-35BB93B0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A8075-1833-26DF-7513-78A76544B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0773D-DC1B-B999-82AB-7135B8A6C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AD7E6-E1A7-9CC7-BBDC-993360BC0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36502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A60DA-35C1-79C5-48AF-64D6F1F64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A1F88-3BE3-9240-2AB1-3299CAE26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1FD39F-70D5-1E70-8A32-DE061B3F6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9E969-4593-4379-6F73-49FF9BE8A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8261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FD552-9B77-D8B7-B38C-C698A48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4B438-46F9-9F83-0F84-A0A35317B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727D4-B908-6FB4-9784-734BC2A54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18BDA-766C-BB8D-CCB4-0019AEB4EC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10124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09080-D900-7AAD-14AA-C6A94C73C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E5F3ED-C6EE-2CAD-7766-B802BBE1F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E2841-469F-3575-296C-100756769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CF0B2-AB0A-C885-ACFB-05ECF434A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365260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93A47-52E0-1001-72EC-7ACFE2DA7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D362A-A355-BD09-FBCC-F6E695B244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6A24E5-C407-EAF6-D24B-35ECB0426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C4351-D36D-2B23-EC93-58D6AE1FAE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2883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4F9B7-5339-064B-1392-EC4CF978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50869A-7FD1-4C90-7B90-5CBDD476D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85EF1B-92E9-CC03-62BB-ADB4C10B9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15877-81AC-2627-E64D-43DB1060E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9160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780DF-FC57-F5F3-6ECE-A1217958E87C}"/>
              </a:ext>
            </a:extLst>
          </p:cNvPr>
          <p:cNvSpPr/>
          <p:nvPr userDrawn="1"/>
        </p:nvSpPr>
        <p:spPr>
          <a:xfrm>
            <a:off x="0" y="0"/>
            <a:ext cx="9144000" cy="470297"/>
          </a:xfrm>
          <a:prstGeom prst="rect">
            <a:avLst/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24F8F-C5C8-1D33-92F8-2CE39F09EA3B}"/>
              </a:ext>
            </a:extLst>
          </p:cNvPr>
          <p:cNvSpPr txBox="1"/>
          <p:nvPr userDrawn="1"/>
        </p:nvSpPr>
        <p:spPr>
          <a:xfrm>
            <a:off x="1054100" y="85882"/>
            <a:ext cx="7035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16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कक्षा 10 </a:t>
            </a:r>
            <a:r>
              <a:rPr lang="hi-IN" sz="1600" b="1" i="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वीं</a:t>
            </a:r>
            <a:r>
              <a:rPr lang="hi-IN" sz="16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- भौतिकी - प्रकाश-परावर्तन तथा अपवर्तन (पाठ 10) - </a:t>
            </a:r>
            <a:r>
              <a:rPr lang="en-IN" sz="16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MCQS</a:t>
            </a:r>
            <a:endParaRPr lang="en-IN" sz="1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59CBB-DCC4-1DCA-1FF1-E1BE4DA2A9E5}"/>
              </a:ext>
            </a:extLst>
          </p:cNvPr>
          <p:cNvSpPr txBox="1"/>
          <p:nvPr userDrawn="1"/>
        </p:nvSpPr>
        <p:spPr>
          <a:xfrm>
            <a:off x="628650" y="532183"/>
            <a:ext cx="469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बहुविकल्पीय</a:t>
            </a:r>
            <a:r>
              <a:rPr lang="hi-IN" b="1" u="sng" dirty="0">
                <a:solidFill>
                  <a:srgbClr val="02225A"/>
                </a:solidFill>
              </a:rPr>
              <a:t> प्रश्न </a:t>
            </a:r>
            <a:r>
              <a:rPr lang="en-IN" b="1" u="sng" dirty="0">
                <a:solidFill>
                  <a:srgbClr val="02225A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950192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41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41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65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1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36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09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19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36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7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24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5539C-3D59-4A96-A1BA-E94DF94D7D0D}" type="datetimeFigureOut">
              <a:rPr lang="en-IN" smtClean="0"/>
              <a:t>17-03-2026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23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69C27F-212B-173F-D096-F7BF16E39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199" y="800235"/>
            <a:ext cx="8009602" cy="326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1.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किसी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बिम्ब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का अवतल दर्पण द्वारा बना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आभासी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सीधा तथा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बिम्ब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 बड़ा पाया गया। वस्तु की स्थिति कहाँ होनी चाहिए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मुख्य फोकस तथा वक्रता केंद्र के बीच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वक्रता केंद्र पर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वक्रता केंद्र से परे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दर्पण के ध्रुव तथा मुख्य फोकस के बीच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84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233F4-6E07-34B0-F684-723618CA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563FB4CA-75C6-600A-3D70-93427E506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936" y="817368"/>
            <a:ext cx="7787148" cy="2632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2.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किसी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गोलीय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दर्पण तथा किसी पतले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गोलीय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लेंस दोनों की फोकस दूरियाँ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15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हैं। दर्पण तथा लेंस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सम्भवतः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हैं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दोनों अवतल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दोनों उत्तल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दर्पण अवतल तथा लेंस उत्तल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दर्पण उत्तल तथा लेंस अवतल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5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5F40-2538-EBCC-0F9E-65E470E5A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64847E-22A9-AC59-0465-C32FCF778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29" y="770355"/>
            <a:ext cx="8495071" cy="326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3.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किसी दर्पण से आप चाहे कितनी ही दूरी पर खड़े हों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आपका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सदैव सीधा प्रतीत होता है।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सम्भवतः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दर्पण है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केवल समतल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केवल अवतल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केवल उत्तल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या तो समतल अथवा उत्तल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9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97BBD-F5F7-3331-5AB6-7CC4DE54F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B2ABA660-129F-3E86-FD67-859EA4061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23" y="806956"/>
            <a:ext cx="7811754" cy="280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4.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एक अवतल लेंस द्वारा किसी वस्तु का बना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होता है।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आभासी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उल्टा व छोटा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आभासी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सीधा व बड़ा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आभासी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सीधा व छोटा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आभासी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उल्टा व बड़ा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2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A3582-B4C1-A500-065F-A10F9403B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BF1225F-ED91-025D-A2B1-5E2BA3D4FD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472" y="820030"/>
                <a:ext cx="8392837" cy="28291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प्रश्न 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5.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 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दो माध्यमों के सीमा पृष्ठ पर एक प्रकाश की किरण </a:t>
                </a:r>
                <a:r>
                  <a:rPr kumimoji="0" lang="hi-IN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लम्बवत्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 </a:t>
                </a:r>
                <a:r>
                  <a:rPr kumimoji="0" lang="hi-IN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आपतित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 होती है तो अपवर्तन कोण होगा 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- </a:t>
                </a:r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क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en-US" sz="2000" b="1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kumimoji="0" lang="en-IN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oogle Sans Text"/>
                </a:endParaRPr>
              </a:p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ख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𝟒𝟓</m:t>
                        </m:r>
                      </m:e>
                      <m:sup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oogle Sans Text"/>
                </a:endParaRPr>
              </a:p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ग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𝟔𝟎</m:t>
                        </m:r>
                      </m:e>
                      <m:sup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lang="en-IN" altLang="en-US" sz="2000" b="1" i="0" dirty="0">
                  <a:latin typeface="Google Sans Text"/>
                </a:endParaRPr>
              </a:p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घ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BF1225F-ED91-025D-A2B1-5E2BA3D4F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472" y="820030"/>
                <a:ext cx="8392837" cy="2829108"/>
              </a:xfrm>
              <a:prstGeom prst="rect">
                <a:avLst/>
              </a:prstGeom>
              <a:blipFill>
                <a:blip r:embed="rId3"/>
                <a:stretch>
                  <a:fillRect l="-799" r="-1816" b="-32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6605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7A880-27C4-74A7-66A1-6DA1A6443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F41DC8BA-3AB7-D863-9718-1576E68BB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33" y="806037"/>
            <a:ext cx="7916533" cy="294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6.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एक लेंस से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0.2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मीटर दूर रखी वस्तु के आभासी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का आवर्धन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0.5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हैं। यह लेंस होगा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0.1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मीटर फोकस दूरी का अवतल लेंस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0.2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मीटर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फोकर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दूरी का अवतल लेंस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0.1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मीटर फोकस दूरी का उत्तल लेंस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0.2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मीटर फोकस दूरी का उत्तल लेंस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74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F8A45-06D1-77BC-9A41-F581ED632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045FDE-536C-8169-F548-FD32AE572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6" y="805973"/>
            <a:ext cx="7174197" cy="253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7.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निम्न में से कौन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सा कथन सही नहीं है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वैद्युत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चुम्बकीय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तरंग हैं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सीधी रेखा में चलता है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एक अनुप्रस्थ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(longitudinal)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तरंग है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एक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अनुदैर्ध्य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तरंग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(transversal)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है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45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8B0C1-5476-DE9C-A5D1-0F40FD96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15860-FD0D-372D-2683-1D87CD5E3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36" y="805973"/>
            <a:ext cx="5838458" cy="253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8.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उत्तल दर्पण से बनने वाले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की प्रकृति है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वास्तविक व सीधा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आभासी व सीधा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आभासी व उल्टा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वास्तविक व उल्टा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92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63B75-3C29-D731-6227-09A2A6BD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A03422-38E2-22E1-AB89-959192AC3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60" y="805972"/>
            <a:ext cx="8032968" cy="253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9.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एक अवतल दर्पण की वक्रता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त्रिज्या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20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है इसकी फोकस दूरी होगी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-20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-10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+40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+10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80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5B944-1302-F7E0-188D-CA84573F2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015576-2AA4-2832-2DDD-47F4387D9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37" y="819217"/>
            <a:ext cx="8141972" cy="2133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10.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एक अवतल दर्पण की वक्रता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त्रिज्या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12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हैं। इसकी फोकस दूरी होगी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12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6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-24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-6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सेमी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5323-AB3E-E87E-1456-7E64C1D89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A3892-7F02-D181-DAA5-74972F6727D8}"/>
              </a:ext>
            </a:extLst>
          </p:cNvPr>
          <p:cNvSpPr txBox="1"/>
          <p:nvPr/>
        </p:nvSpPr>
        <p:spPr>
          <a:xfrm>
            <a:off x="647924" y="809602"/>
            <a:ext cx="7664804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hi-IN" b="1" dirty="0">
                <a:solidFill>
                  <a:srgbClr val="FF0000"/>
                </a:solidFill>
              </a:rPr>
              <a:t>प्रश्न 11. </a:t>
            </a:r>
            <a:r>
              <a:rPr lang="hi-IN" b="1" dirty="0"/>
              <a:t>20 सेमी वक्रता </a:t>
            </a:r>
            <a:r>
              <a:rPr lang="hi-IN" b="1" dirty="0" err="1"/>
              <a:t>त्रिज्या</a:t>
            </a:r>
            <a:r>
              <a:rPr lang="hi-IN" b="1" dirty="0"/>
              <a:t> वाले अवतल दर्पण की फोकस दूरी होगी—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(क) 5 सेमी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(ख) -10 सेमी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(ग) -15 सेमी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(घ) 20 सेमी</a:t>
            </a:r>
          </a:p>
        </p:txBody>
      </p:sp>
    </p:spTree>
    <p:extLst>
      <p:ext uri="{BB962C8B-B14F-4D97-AF65-F5344CB8AC3E}">
        <p14:creationId xmlns:p14="http://schemas.microsoft.com/office/powerpoint/2010/main" val="2123078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FB95E-DFED-7DBD-0C12-4673E965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64F3B3-E368-9D27-6C8C-2D92E78C952D}"/>
              </a:ext>
            </a:extLst>
          </p:cNvPr>
          <p:cNvSpPr txBox="1"/>
          <p:nvPr/>
        </p:nvSpPr>
        <p:spPr>
          <a:xfrm>
            <a:off x="703341" y="802674"/>
            <a:ext cx="7941895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12. </a:t>
            </a:r>
            <a:r>
              <a:rPr lang="hi-IN" b="1" dirty="0"/>
              <a:t>प्रकाश का वेग निम्न में किस माध्यम में सबसे अधिक होगा।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वायु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जल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कांच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निर्वात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384408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6746-00D2-0590-975B-0492DCE27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92509A-9460-D711-69B5-D2BA3FA9B727}"/>
              </a:ext>
            </a:extLst>
          </p:cNvPr>
          <p:cNvSpPr txBox="1"/>
          <p:nvPr/>
        </p:nvSpPr>
        <p:spPr>
          <a:xfrm>
            <a:off x="746526" y="795793"/>
            <a:ext cx="7983459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13. </a:t>
            </a:r>
            <a:r>
              <a:rPr lang="hi-IN" b="1" dirty="0"/>
              <a:t>एक उत्तल दर्पण की फोकस दूरी 10 सेमी है। दर्पण के उत्तल पृष्ठ की वक्रता </a:t>
            </a:r>
            <a:r>
              <a:rPr lang="hi-IN" b="1" dirty="0" err="1"/>
              <a:t>त्रिज्या</a:t>
            </a:r>
            <a:r>
              <a:rPr lang="hi-IN" b="1" dirty="0"/>
              <a:t> होगी।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5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10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15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20 सेमी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866328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073EA-28B4-C847-48BC-EDBF57F1D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278023-D1CB-B2B2-DA0D-3BF063E103D7}"/>
              </a:ext>
            </a:extLst>
          </p:cNvPr>
          <p:cNvSpPr txBox="1"/>
          <p:nvPr/>
        </p:nvSpPr>
        <p:spPr>
          <a:xfrm>
            <a:off x="696412" y="809645"/>
            <a:ext cx="8212059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14. </a:t>
            </a:r>
            <a:r>
              <a:rPr lang="hi-IN" b="1" dirty="0"/>
              <a:t>समतल दर्पण के सामने एक वस्तु दर्पण से 10 सेमी की दूरी पर रखी गई है। दर्पण से </a:t>
            </a:r>
            <a:r>
              <a:rPr lang="hi-IN" b="1" dirty="0" err="1"/>
              <a:t>प्रतिबिम्ब</a:t>
            </a:r>
            <a:r>
              <a:rPr lang="hi-IN" b="1" dirty="0"/>
              <a:t> की दूरी होगी-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5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10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20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शून्य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325175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D3C0-B1D2-9008-3417-178B42636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83345C-D90C-C045-8217-68DF76069E16}"/>
              </a:ext>
            </a:extLst>
          </p:cNvPr>
          <p:cNvSpPr txBox="1"/>
          <p:nvPr/>
        </p:nvSpPr>
        <p:spPr>
          <a:xfrm>
            <a:off x="642445" y="791098"/>
            <a:ext cx="5852948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प्रश्न. 15 </a:t>
            </a:r>
            <a:r>
              <a:rPr lang="hi-IN" b="1" dirty="0"/>
              <a:t>समतल दर्पण की फोकस दूरी होती हैं-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शून्य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अनन्त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25 सेमी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-25 सेमी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08663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B2560-60DD-CAAB-A541-FA0340027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4E8740-59F5-335A-893B-B1638FD3C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59" y="813646"/>
            <a:ext cx="8623451" cy="231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प्रश्न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.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16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किसी दर्पण की फोकस दूरी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(f)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एवं वक्रता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त्रिज्या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(r)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के बीच सम्बन्ध हैं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-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f=R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ख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f=R+2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ग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f=R/2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घ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f=2R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450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3CA0C-FCF0-367A-4704-D72D125F7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AC0B8F-41A1-34B5-639E-E610E6B376D6}"/>
              </a:ext>
            </a:extLst>
          </p:cNvPr>
          <p:cNvSpPr txBox="1"/>
          <p:nvPr/>
        </p:nvSpPr>
        <p:spPr>
          <a:xfrm>
            <a:off x="603032" y="801863"/>
            <a:ext cx="8351782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प्रश्न. 17 </a:t>
            </a:r>
            <a:r>
              <a:rPr lang="hi-IN" b="1" dirty="0"/>
              <a:t>किसी </a:t>
            </a:r>
            <a:r>
              <a:rPr lang="hi-IN" b="1" dirty="0" err="1"/>
              <a:t>उतल</a:t>
            </a:r>
            <a:r>
              <a:rPr lang="hi-IN" b="1" dirty="0"/>
              <a:t> लेंस द्वारा आभासी, सीधा तथा आवर्धित </a:t>
            </a:r>
            <a:r>
              <a:rPr lang="hi-IN" b="1" dirty="0" err="1"/>
              <a:t>प्रतिबिम्ब</a:t>
            </a:r>
            <a:r>
              <a:rPr lang="hi-IN" b="1" dirty="0"/>
              <a:t> पर बनता है। वस्तु की स्थिति होगी-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</a:t>
            </a:r>
            <a:r>
              <a:rPr lang="hi-IN" b="1" dirty="0" err="1"/>
              <a:t>प्रकाशीय</a:t>
            </a:r>
            <a:r>
              <a:rPr lang="hi-IN" b="1" dirty="0"/>
              <a:t> केंद्र व फोकस के बीच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फोकस तथा वक्रता केन्द्र के बीच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वक्रता केन्द्र पर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वक्रता केन्द्र से पीछे ।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54463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1E957-CB7A-0D23-E6B1-302EEA3B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896C6D-6E74-BBD9-CF6B-FD08DC7AC3FB}"/>
              </a:ext>
            </a:extLst>
          </p:cNvPr>
          <p:cNvSpPr txBox="1"/>
          <p:nvPr/>
        </p:nvSpPr>
        <p:spPr>
          <a:xfrm>
            <a:off x="563618" y="810847"/>
            <a:ext cx="8438492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प्रश्न. 18 </a:t>
            </a:r>
            <a:r>
              <a:rPr lang="hi-IN" b="1" dirty="0"/>
              <a:t>किसी दर्पण में वस्तु का </a:t>
            </a:r>
            <a:r>
              <a:rPr lang="hi-IN" b="1" dirty="0" err="1"/>
              <a:t>प्रतिबिम्ब</a:t>
            </a:r>
            <a:r>
              <a:rPr lang="hi-IN" b="1" dirty="0"/>
              <a:t> सदैव वस्तु से छोटा, सीधा व काल्पनिक बनता हैं। वह हैं –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समतल दर्पण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उत्तल दर्पण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अवतल दर्पण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किसी में भी नहीं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52889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D87D-3FB1-F537-0CA1-464DF58F2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CADC22-AEF1-DC43-4E7A-DA4A240CEB8A}"/>
              </a:ext>
            </a:extLst>
          </p:cNvPr>
          <p:cNvSpPr txBox="1"/>
          <p:nvPr/>
        </p:nvSpPr>
        <p:spPr>
          <a:xfrm>
            <a:off x="603031" y="806353"/>
            <a:ext cx="8241424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प्रश्न. 19 </a:t>
            </a:r>
            <a:r>
              <a:rPr lang="hi-IN" b="1" dirty="0"/>
              <a:t>यदि किसी वस्तु को एक दर्पण के सामने निकट रखने पर </a:t>
            </a:r>
            <a:r>
              <a:rPr lang="hi-IN" b="1" dirty="0" err="1"/>
              <a:t>प्रतिबिम्ब</a:t>
            </a:r>
            <a:r>
              <a:rPr lang="hi-IN" b="1" dirty="0"/>
              <a:t> सीधा बने, किंतु दूर रखने पर </a:t>
            </a:r>
            <a:r>
              <a:rPr lang="hi-IN" b="1" dirty="0" err="1"/>
              <a:t>प्रतिबिम्ब</a:t>
            </a:r>
            <a:r>
              <a:rPr lang="hi-IN" b="1" dirty="0"/>
              <a:t> उल्टा बने तो वह दर्पण।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समतल दर्पण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अवतल दर्पण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उत्तल दर्पण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इनमें से कोई नहीं।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11365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3A7D2-8FD7-7BBC-D3E4-FF3BAE63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ADD6B4-0F88-3A4A-8275-923A194ECA55}"/>
              </a:ext>
            </a:extLst>
          </p:cNvPr>
          <p:cNvSpPr txBox="1"/>
          <p:nvPr/>
        </p:nvSpPr>
        <p:spPr>
          <a:xfrm>
            <a:off x="587265" y="960622"/>
            <a:ext cx="8777451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प्रश्न. 20 </a:t>
            </a:r>
            <a:r>
              <a:rPr lang="hi-IN" b="1" dirty="0"/>
              <a:t>उत्तल दर्पण से </a:t>
            </a:r>
            <a:r>
              <a:rPr lang="hi-IN" b="1" dirty="0" err="1"/>
              <a:t>प्रतिबिम्ब</a:t>
            </a:r>
            <a:r>
              <a:rPr lang="hi-IN" b="1" dirty="0"/>
              <a:t> सदैव बनता हैं –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वक्रता केंद्र तथा फोकस के बीच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वक्रता केंद्र तथा </a:t>
            </a:r>
            <a:r>
              <a:rPr lang="hi-IN" b="1" dirty="0" err="1"/>
              <a:t>अनन्तता</a:t>
            </a:r>
            <a:r>
              <a:rPr lang="hi-IN" b="1" dirty="0"/>
              <a:t> के बीच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ध्रुव व फोकस के बीच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कहीं भी बन सकता हैं।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747133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1AD84-464B-9A1C-7297-C9F40276C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D48AC5-3878-8CAD-AEE7-E9D0AC3B9B7A}"/>
              </a:ext>
            </a:extLst>
          </p:cNvPr>
          <p:cNvSpPr txBox="1"/>
          <p:nvPr/>
        </p:nvSpPr>
        <p:spPr>
          <a:xfrm>
            <a:off x="595147" y="801864"/>
            <a:ext cx="8375431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प्रश्न. 21 </a:t>
            </a:r>
            <a:r>
              <a:rPr lang="hi-IN" b="1" dirty="0"/>
              <a:t>किसी 10 सेमी फोकस दूरी वाले अवतल दर्पण के सामने 20 सेमी की दूरी पर एक वस्तु रखी हैं, तो वस्तु का </a:t>
            </a:r>
            <a:r>
              <a:rPr lang="hi-IN" b="1" dirty="0" err="1"/>
              <a:t>प्रतिबिम्ब</a:t>
            </a:r>
            <a:r>
              <a:rPr lang="hi-IN" b="1" dirty="0"/>
              <a:t>-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(क) दर्पण के पीछे बनेगा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(ख) दर्पण तथा फोकस के बीच बनेगा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(ग) दर्पण के वक्रता केंद्र पर बनेगा </a:t>
            </a:r>
            <a:endParaRPr lang="en-IN" b="1" dirty="0"/>
          </a:p>
          <a:p>
            <a:pPr>
              <a:lnSpc>
                <a:spcPct val="150000"/>
              </a:lnSpc>
            </a:pPr>
            <a:r>
              <a:rPr lang="hi-IN" b="1" dirty="0"/>
              <a:t>(घ) फोकस पर बनेगा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81611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594E-D6EE-0482-F1AF-D50AF7D7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B0EFDC-C5EB-79F3-A7D6-6E03B3DD5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52" y="814034"/>
            <a:ext cx="4942379" cy="253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प्रश्न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.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22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किसका दृष्टि क्षेत्र सबसे अधिक होता हैं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समतल दर्पण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उत्तल दर्पण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अवतल दर्पण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उत्तल लेंस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576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BF81B-3F48-19E6-0264-E444F9B9F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BFF733-E1CC-6D47-6265-B90EE036E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67" y="835845"/>
            <a:ext cx="6437586" cy="231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प्रश्न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.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23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निर्वात में प्रकाश की चाल होती हैं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- </a:t>
            </a: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lang="hi-IN" sz="2000" b="1" dirty="0"/>
              <a:t>3 × 10⁷ मीटर सेकंड⁻¹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  <a:cs typeface="Mangal" panose="02040503050203030202" pitchFamily="18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ख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lang="hi-IN" sz="2000" b="1" dirty="0"/>
              <a:t>2 × 10⁸ मीटर सेकंड⁻¹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  <a:cs typeface="Mangal" panose="02040503050203030202" pitchFamily="18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ग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lang="hi-IN" sz="2000" b="1" dirty="0"/>
              <a:t>3 × 10⁸ मीटर सेकंड⁻¹</a:t>
            </a:r>
            <a:endParaRPr lang="en-IN" sz="2000" b="1" dirty="0"/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घ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lang="hi-IN" sz="2000" b="1" dirty="0"/>
              <a:t>3 × 10¹⁰ मीटर सेकंड⁻¹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022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CE8BA-E2A1-7918-9E6B-F4722CF2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9D9737-F529-EF10-0D29-F738F5CB2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93" y="910454"/>
            <a:ext cx="8192158" cy="250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प्रश्न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.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24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वायु में प्रकाश की चाल </a:t>
            </a:r>
            <a:r>
              <a:rPr lang="hi-IN" b="1" dirty="0"/>
              <a:t>3 × 10⁸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मीटर </a:t>
            </a:r>
            <a:r>
              <a:rPr lang="hi-IN" b="1" dirty="0"/>
              <a:t>सेकंड⁻¹</a:t>
            </a:r>
            <a:r>
              <a:rPr lang="en-US" b="1" dirty="0"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हैं जबकि एक पदार्थ में इसकी चाल </a:t>
            </a:r>
            <a:r>
              <a:rPr kumimoji="0" lang="en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1.5</a:t>
            </a:r>
            <a:r>
              <a:rPr lang="hi-IN" b="1" dirty="0"/>
              <a:t> × 10⁸ </a:t>
            </a:r>
            <a:r>
              <a:rPr lang="hi-IN" altLang="en-US" b="1" dirty="0">
                <a:latin typeface="Google Sans Text"/>
              </a:rPr>
              <a:t>मीटर </a:t>
            </a:r>
            <a:r>
              <a:rPr lang="hi-IN" b="1" dirty="0"/>
              <a:t>सेकंड⁻¹</a:t>
            </a:r>
            <a:r>
              <a:rPr lang="en-US" b="1" dirty="0"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हो जाती हैं तो पदार्थ का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अपवर्तनांक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हैं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–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3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5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0.5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2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319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D601D-DB94-9CB9-4E59-39DA04051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66A7559-B144-4CD3-2F5B-138A0BE04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476" y="680015"/>
                <a:ext cx="8610600" cy="3783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प्रश्न 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Google Sans Text"/>
                    <a:cs typeface="Mangal" panose="02040503050203030202" pitchFamily="18" charset="0"/>
                  </a:rPr>
                  <a:t>25.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cs typeface="Mangal" panose="02040503050203030202" pitchFamily="18" charset="0"/>
                  </a:rPr>
                  <a:t> 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वायु के सापेक्ष जल तथा काँच के </a:t>
                </a:r>
                <a:r>
                  <a:rPr kumimoji="0" lang="hi-IN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अपवर्तनांक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 क्रमशः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 तथा</a:t>
                </a:r>
                <a:r>
                  <a:rPr kumimoji="0" lang="en-IN" altLang="en-US" sz="2000" b="1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altLang="en-US" sz="2000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हैं। जल के सापेक्ष काँच का </a:t>
                </a:r>
                <a:r>
                  <a:rPr kumimoji="0" lang="hi-IN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अपवर्तनांक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 होगा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—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क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000" b="1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kumimoji="0" lang="en-US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0" lang="en-US" altLang="en-US" sz="2000" b="1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ख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IN" altLang="en-US" sz="2000" b="1" i="0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altLang="en-US" sz="2000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altLang="en-US" sz="2000" b="1" i="0" dirty="0"/>
              </a:p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ग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IN" altLang="en-US" sz="2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lvl="0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(</a:t>
                </a:r>
                <a:r>
                  <a:rPr kumimoji="0" lang="hi-I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Mangal" panose="02040503050203030202" pitchFamily="18" charset="0"/>
                  </a:rPr>
                  <a:t>घ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)</a:t>
                </a:r>
                <a:r>
                  <a:rPr lang="en-US" altLang="en-US" sz="20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altLang="en-US" sz="2000" b="1" dirty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IN" altLang="en-US" sz="2000" b="1" i="0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66A7559-B144-4CD3-2F5B-138A0BE04C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476" y="680015"/>
                <a:ext cx="8610600" cy="3783472"/>
              </a:xfrm>
              <a:prstGeom prst="rect">
                <a:avLst/>
              </a:prstGeom>
              <a:blipFill>
                <a:blip r:embed="rId3"/>
                <a:stretch>
                  <a:fillRect l="-708" b="-11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897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D1737-2F5D-DE17-C28F-51DF6CF2E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E71080-B323-DAFF-37EF-17FBC70E1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1" y="831785"/>
            <a:ext cx="8362950" cy="291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26.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यदि कोई वस्तु एक उत्तल लेंस के सामने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$2f$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दूरी पर रखी हो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,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तो लेंस से उसके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की दूरी होगी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—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अथवा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एक वस्तु उत्तल लेंस के सामने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$2f$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दूरी पर रखी हैं। उसका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बनेगा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—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f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पर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2f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पर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अनन्त पर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2f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व अनन्त के बीच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223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2740F-99E8-C973-7D62-C5CBCDEAC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A6D85F-4747-4B20-E451-000F9BE8B16D}"/>
              </a:ext>
            </a:extLst>
          </p:cNvPr>
          <p:cNvSpPr txBox="1"/>
          <p:nvPr/>
        </p:nvSpPr>
        <p:spPr>
          <a:xfrm>
            <a:off x="621505" y="948035"/>
            <a:ext cx="8246269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hi-IN" b="1" dirty="0">
                <a:solidFill>
                  <a:srgbClr val="FF0000"/>
                </a:solidFill>
              </a:rPr>
              <a:t>प्रश्न 27. </a:t>
            </a:r>
            <a:r>
              <a:rPr lang="hi-IN" b="1" dirty="0"/>
              <a:t>निम्नलिखित में से कौन लेंस बनाने के लिए प्रयुक्त किया जा सकता हैं— (क) जल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(ख) काँच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(ग) प्लास्टिक </a:t>
            </a:r>
            <a:endParaRPr lang="en-IN" b="1" dirty="0"/>
          </a:p>
          <a:p>
            <a:pPr>
              <a:lnSpc>
                <a:spcPct val="150000"/>
              </a:lnSpc>
              <a:buNone/>
            </a:pPr>
            <a:r>
              <a:rPr lang="hi-IN" b="1" dirty="0"/>
              <a:t>(घ) इनमें से सभी</a:t>
            </a:r>
          </a:p>
        </p:txBody>
      </p:sp>
    </p:spTree>
    <p:extLst>
      <p:ext uri="{BB962C8B-B14F-4D97-AF65-F5344CB8AC3E}">
        <p14:creationId xmlns:p14="http://schemas.microsoft.com/office/powerpoint/2010/main" val="3474420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98820-AEB1-6C2C-3CC5-B1C89C9A9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2F48FC-4215-22A7-3328-B7FE4EF6E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826852"/>
            <a:ext cx="7458076" cy="291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28.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किसी वस्तु तथा उसके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की लेंस के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प्रकाशिक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केंद्र से दूरी क्रमशः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सेमी और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30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सेमी हैं। वस्तु के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प्रतिबिम्ब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तथा वस्तु की लम्बाई का अनुपात होगा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—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1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1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से अधिक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1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से कम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अनन्त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497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C5B22-8DB4-F310-DF92-7052D7B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763E10-CDE7-5936-B1DC-CD5878662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9" y="887518"/>
            <a:ext cx="8102600" cy="250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प्रश्न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Mangal" panose="02040503050203030202" pitchFamily="18" charset="0"/>
              </a:rPr>
              <a:t>29.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Mangal" panose="02040503050203030202" pitchFamily="18" charset="0"/>
              </a:rPr>
              <a:t>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किसी शब्दकोश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(dictionary) 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में पाए गए छोटे अक्षरों को पढ़ते समय आप निम्न में से कौन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-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सा लेंस पसंद करेंगे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—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क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50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सेमी फोकस दूरी का एक उत्तल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लेन्स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ख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50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सेमी फोकस दूरी का एक अवतल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लेन्स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ग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5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सेमी फोकस दूरी का एक उत्तल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लेन्स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</a:t>
            </a:r>
            <a:endParaRPr kumimoji="0" lang="en-I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(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घ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)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5</a:t>
            </a:r>
            <a:r>
              <a:rPr kumimoji="0" lang="hi-I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 सेमी फोकस दूरी का एक अवतल </a:t>
            </a:r>
            <a:r>
              <a:rPr kumimoji="0" lang="hi-IN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Mangal" panose="02040503050203030202" pitchFamily="18" charset="0"/>
              </a:rPr>
              <a:t>लेन्स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7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25439-C418-6347-7BE1-C8DEF165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1FCB24-5EE3-B95F-2C78-87DDC70CD53D}"/>
              </a:ext>
            </a:extLst>
          </p:cNvPr>
          <p:cNvSpPr txBox="1"/>
          <p:nvPr/>
        </p:nvSpPr>
        <p:spPr>
          <a:xfrm>
            <a:off x="606006" y="899401"/>
            <a:ext cx="8460356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30. </a:t>
            </a:r>
            <a:r>
              <a:rPr lang="hi-IN" b="1" dirty="0"/>
              <a:t>निम्न में से कौन-सा पदार्थ लेंस बनाने के लिए प्रयुक्त नहीं किया जा सकता?</a:t>
            </a:r>
            <a:br>
              <a:rPr lang="hi-IN" b="1" dirty="0"/>
            </a:br>
            <a:r>
              <a:rPr lang="hi-IN" b="1" dirty="0"/>
              <a:t>(क) जल</a:t>
            </a:r>
            <a:br>
              <a:rPr lang="hi-IN" b="1" dirty="0"/>
            </a:br>
            <a:r>
              <a:rPr lang="hi-IN" b="1" dirty="0"/>
              <a:t>(ख) काँच</a:t>
            </a:r>
            <a:br>
              <a:rPr lang="hi-IN" b="1" dirty="0"/>
            </a:br>
            <a:r>
              <a:rPr lang="hi-IN" b="1" dirty="0"/>
              <a:t>(ग) प्लास्टिक</a:t>
            </a:r>
            <a:br>
              <a:rPr lang="hi-IN" b="1" dirty="0"/>
            </a:br>
            <a:r>
              <a:rPr lang="hi-IN" b="1" dirty="0"/>
              <a:t>(घ) मिट्टी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468770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B0CAC-7F53-C305-14BE-1593B585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7A0B81-E089-EBC4-A17D-13AEF77A570B}"/>
              </a:ext>
            </a:extLst>
          </p:cNvPr>
          <p:cNvSpPr txBox="1"/>
          <p:nvPr/>
        </p:nvSpPr>
        <p:spPr>
          <a:xfrm>
            <a:off x="666389" y="830391"/>
            <a:ext cx="8020409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hi-IN" b="1" dirty="0">
                <a:solidFill>
                  <a:srgbClr val="FF0000"/>
                </a:solidFill>
              </a:rPr>
              <a:t>प्रश्न 31. </a:t>
            </a:r>
            <a:r>
              <a:rPr lang="hi-IN" b="1" dirty="0"/>
              <a:t>वस्तुओं को दृश्यमान कौन बनाता है?</a:t>
            </a:r>
            <a:br>
              <a:rPr lang="hi-IN" b="1" dirty="0"/>
            </a:br>
            <a:r>
              <a:rPr lang="hi-IN" b="1" dirty="0"/>
              <a:t>(क) जल</a:t>
            </a:r>
            <a:br>
              <a:rPr lang="hi-IN" b="1" dirty="0"/>
            </a:br>
            <a:r>
              <a:rPr lang="hi-IN" b="1" dirty="0"/>
              <a:t>(ख) हवा</a:t>
            </a:r>
            <a:br>
              <a:rPr lang="hi-IN" b="1" dirty="0"/>
            </a:br>
            <a:r>
              <a:rPr lang="hi-IN" b="1" dirty="0"/>
              <a:t>(ग) प्रकाश</a:t>
            </a:r>
            <a:br>
              <a:rPr lang="hi-IN" b="1" dirty="0"/>
            </a:br>
            <a:r>
              <a:rPr lang="hi-IN" b="1" dirty="0"/>
              <a:t>(घ) धूल के कण</a:t>
            </a:r>
          </a:p>
        </p:txBody>
      </p:sp>
    </p:spTree>
    <p:extLst>
      <p:ext uri="{BB962C8B-B14F-4D97-AF65-F5344CB8AC3E}">
        <p14:creationId xmlns:p14="http://schemas.microsoft.com/office/powerpoint/2010/main" val="2120481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DC0D7-2B8C-10B6-5F70-7C85E1D28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29D69D-08F8-2601-F0FF-0905B26F47A3}"/>
              </a:ext>
            </a:extLst>
          </p:cNvPr>
          <p:cNvSpPr txBox="1"/>
          <p:nvPr/>
        </p:nvSpPr>
        <p:spPr>
          <a:xfrm>
            <a:off x="597380" y="821764"/>
            <a:ext cx="912459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32. </a:t>
            </a:r>
            <a:r>
              <a:rPr lang="hi-IN" b="1" dirty="0"/>
              <a:t>निम्नलिखित में से कौन-सा प्रकाश का एक गुण है?</a:t>
            </a:r>
            <a:br>
              <a:rPr lang="hi-IN" b="1" dirty="0"/>
            </a:br>
            <a:r>
              <a:rPr lang="hi-IN" b="1" dirty="0"/>
              <a:t>(क) परावर्तन</a:t>
            </a:r>
            <a:br>
              <a:rPr lang="hi-IN" b="1" dirty="0"/>
            </a:br>
            <a:r>
              <a:rPr lang="hi-IN" b="1" dirty="0"/>
              <a:t>(ख) अपवर्तन</a:t>
            </a:r>
            <a:br>
              <a:rPr lang="hi-IN" b="1" dirty="0"/>
            </a:br>
            <a:r>
              <a:rPr lang="hi-IN" b="1" dirty="0"/>
              <a:t>(ग) विक्षेपण</a:t>
            </a:r>
            <a:br>
              <a:rPr lang="hi-IN" b="1" dirty="0"/>
            </a:br>
            <a:r>
              <a:rPr lang="hi-IN" b="1" dirty="0"/>
              <a:t>(घ) उपरोक्त सभी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9182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72DBF-3933-4914-EF48-CD96D25A3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A223DA-0BE5-D373-93F4-4723091A5EBC}"/>
              </a:ext>
            </a:extLst>
          </p:cNvPr>
          <p:cNvSpPr txBox="1"/>
          <p:nvPr/>
        </p:nvSpPr>
        <p:spPr>
          <a:xfrm>
            <a:off x="592584" y="810450"/>
            <a:ext cx="7299663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hi-IN" b="1" dirty="0">
                <a:solidFill>
                  <a:srgbClr val="FF0000"/>
                </a:solidFill>
              </a:rPr>
              <a:t>प्रश्न 33. </a:t>
            </a:r>
            <a:r>
              <a:rPr lang="hi-IN" b="1" dirty="0"/>
              <a:t>प्रकाश के परावर्तन के नियम कौन-कौन से हैं?</a:t>
            </a:r>
            <a:br>
              <a:rPr lang="hi-IN" b="1" dirty="0"/>
            </a:br>
            <a:r>
              <a:rPr lang="hi-IN" b="1" dirty="0"/>
              <a:t>(क) </a:t>
            </a:r>
            <a:r>
              <a:rPr lang="hi-IN" b="1" dirty="0" err="1"/>
              <a:t>आपतन</a:t>
            </a:r>
            <a:r>
              <a:rPr lang="hi-IN" b="1" dirty="0"/>
              <a:t> कोण, परावर्तन कोण के बराबर होता है।</a:t>
            </a:r>
            <a:br>
              <a:rPr lang="hi-IN" b="1" dirty="0"/>
            </a:br>
            <a:r>
              <a:rPr lang="hi-IN" b="1" dirty="0"/>
              <a:t>(ख) </a:t>
            </a:r>
            <a:r>
              <a:rPr lang="hi-IN" b="1" dirty="0" err="1"/>
              <a:t>आपतित</a:t>
            </a:r>
            <a:r>
              <a:rPr lang="hi-IN" b="1" dirty="0"/>
              <a:t> किरण तथा </a:t>
            </a:r>
            <a:r>
              <a:rPr lang="hi-IN" b="1" dirty="0" err="1"/>
              <a:t>परावर्तित</a:t>
            </a:r>
            <a:r>
              <a:rPr lang="hi-IN" b="1" dirty="0"/>
              <a:t> किरण एक ही तल में होती हैं।</a:t>
            </a:r>
            <a:br>
              <a:rPr lang="hi-IN" b="1" dirty="0"/>
            </a:br>
            <a:r>
              <a:rPr lang="hi-IN" b="1" dirty="0"/>
              <a:t>(ग) </a:t>
            </a:r>
            <a:r>
              <a:rPr lang="hi-IN" b="1" dirty="0" err="1"/>
              <a:t>आपतन</a:t>
            </a:r>
            <a:r>
              <a:rPr lang="hi-IN" b="1" dirty="0"/>
              <a:t> कोण, परावर्तन कोण से बड़ा होता है।</a:t>
            </a:r>
            <a:br>
              <a:rPr lang="hi-IN" b="1" dirty="0"/>
            </a:br>
            <a:r>
              <a:rPr lang="hi-IN" b="1" dirty="0"/>
              <a:t>(घ) (क) और (ख) दोनों</a:t>
            </a:r>
          </a:p>
        </p:txBody>
      </p:sp>
    </p:spTree>
    <p:extLst>
      <p:ext uri="{BB962C8B-B14F-4D97-AF65-F5344CB8AC3E}">
        <p14:creationId xmlns:p14="http://schemas.microsoft.com/office/powerpoint/2010/main" val="13441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018AD-B9F6-D32D-4A3E-84E5E89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2D5139-73A9-BA62-48D9-AF579ADD6202}"/>
              </a:ext>
            </a:extLst>
          </p:cNvPr>
          <p:cNvSpPr txBox="1"/>
          <p:nvPr/>
        </p:nvSpPr>
        <p:spPr>
          <a:xfrm>
            <a:off x="614632" y="856269"/>
            <a:ext cx="6424522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34. </a:t>
            </a:r>
            <a:r>
              <a:rPr lang="hi-IN" b="1" dirty="0"/>
              <a:t>समतल दर्पण के द्वारा बना प्रतिबिंब कैसा होता है?</a:t>
            </a:r>
            <a:br>
              <a:rPr lang="hi-IN" b="1" dirty="0"/>
            </a:br>
            <a:r>
              <a:rPr lang="hi-IN" b="1" dirty="0"/>
              <a:t>(क) सीधा, आभासी तथा समान आकार का</a:t>
            </a:r>
            <a:br>
              <a:rPr lang="hi-IN" b="1" dirty="0"/>
            </a:br>
            <a:r>
              <a:rPr lang="hi-IN" b="1" dirty="0"/>
              <a:t>(ख) सीधा, आभासी तथा आकार में बड़ा</a:t>
            </a:r>
            <a:br>
              <a:rPr lang="hi-IN" b="1" dirty="0"/>
            </a:br>
            <a:r>
              <a:rPr lang="hi-IN" b="1" dirty="0"/>
              <a:t>(ग) सीधा, आभासी तथा आकार में छोटा</a:t>
            </a:r>
            <a:br>
              <a:rPr lang="hi-IN" b="1" dirty="0"/>
            </a:br>
            <a:r>
              <a:rPr lang="hi-IN" b="1" dirty="0"/>
              <a:t>(घ) वास्तविक, उल्टा तथा उसी आकार का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299721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1690-0C8D-BF06-7A2D-AF0092C46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2DFEE8-A66E-1CDE-EC57-7E1A52AFCF5E}"/>
              </a:ext>
            </a:extLst>
          </p:cNvPr>
          <p:cNvSpPr txBox="1"/>
          <p:nvPr/>
        </p:nvSpPr>
        <p:spPr>
          <a:xfrm>
            <a:off x="657763" y="821286"/>
            <a:ext cx="8270575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35. </a:t>
            </a:r>
            <a:r>
              <a:rPr lang="hi-IN" b="1" dirty="0" err="1"/>
              <a:t>गोलीय</a:t>
            </a:r>
            <a:r>
              <a:rPr lang="hi-IN" b="1" dirty="0"/>
              <a:t> दर्पण जिसका </a:t>
            </a:r>
            <a:r>
              <a:rPr lang="hi-IN" b="1" dirty="0" err="1"/>
              <a:t>परावर्तक</a:t>
            </a:r>
            <a:r>
              <a:rPr lang="hi-IN" b="1" dirty="0"/>
              <a:t> पृष्ठ अंदर की ओर अर्थात् गोले के केंद्र की ओर </a:t>
            </a:r>
            <a:r>
              <a:rPr lang="hi-IN" b="1" dirty="0" err="1"/>
              <a:t>वक्रित</a:t>
            </a:r>
            <a:r>
              <a:rPr lang="hi-IN" b="1" dirty="0"/>
              <a:t> है, वह क्या कहलाता है?</a:t>
            </a:r>
            <a:br>
              <a:rPr lang="hi-IN" b="1" dirty="0"/>
            </a:br>
            <a:r>
              <a:rPr lang="hi-IN" b="1" dirty="0"/>
              <a:t>(क) उत्तल दर्पण</a:t>
            </a:r>
            <a:br>
              <a:rPr lang="hi-IN" b="1" dirty="0"/>
            </a:br>
            <a:r>
              <a:rPr lang="hi-IN" b="1" dirty="0"/>
              <a:t>(ख) अवतल दर्पण</a:t>
            </a:r>
            <a:br>
              <a:rPr lang="hi-IN" b="1" dirty="0"/>
            </a:br>
            <a:r>
              <a:rPr lang="hi-IN" b="1" dirty="0"/>
              <a:t>(ग) (क) और (ख) दोनों</a:t>
            </a:r>
            <a:br>
              <a:rPr lang="hi-IN" b="1" dirty="0"/>
            </a:br>
            <a:r>
              <a:rPr lang="hi-IN" b="1" dirty="0"/>
              <a:t>(घ) समतल दर्पण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471583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C391-C046-A8BF-4B07-3D7F37B91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734DCC-560D-4AD6-E0F4-3F1D2FB1C4A8}"/>
              </a:ext>
            </a:extLst>
          </p:cNvPr>
          <p:cNvSpPr txBox="1"/>
          <p:nvPr/>
        </p:nvSpPr>
        <p:spPr>
          <a:xfrm>
            <a:off x="631886" y="839017"/>
            <a:ext cx="7511450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36. </a:t>
            </a:r>
            <a:r>
              <a:rPr lang="hi-IN" b="1" dirty="0" err="1"/>
              <a:t>गोलीय</a:t>
            </a:r>
            <a:r>
              <a:rPr lang="hi-IN" b="1" dirty="0"/>
              <a:t> दर्पण जिसका </a:t>
            </a:r>
            <a:r>
              <a:rPr lang="hi-IN" b="1" dirty="0" err="1"/>
              <a:t>परावर्तक</a:t>
            </a:r>
            <a:r>
              <a:rPr lang="hi-IN" b="1" dirty="0"/>
              <a:t> पृष्ठ बाहर की ओर </a:t>
            </a:r>
            <a:r>
              <a:rPr lang="hi-IN" b="1" dirty="0" err="1"/>
              <a:t>वक्रित</a:t>
            </a:r>
            <a:r>
              <a:rPr lang="hi-IN" b="1" dirty="0"/>
              <a:t> है, वह क्या कहलाता है?</a:t>
            </a:r>
            <a:br>
              <a:rPr lang="hi-IN" b="1" dirty="0"/>
            </a:br>
            <a:r>
              <a:rPr lang="hi-IN" b="1" dirty="0"/>
              <a:t>(क) उत्तल दर्पण</a:t>
            </a:r>
            <a:br>
              <a:rPr lang="hi-IN" b="1" dirty="0"/>
            </a:br>
            <a:r>
              <a:rPr lang="hi-IN" b="1" dirty="0"/>
              <a:t>(ख) समतल दर्पण</a:t>
            </a:r>
            <a:br>
              <a:rPr lang="hi-IN" b="1" dirty="0"/>
            </a:br>
            <a:r>
              <a:rPr lang="hi-IN" b="1" dirty="0"/>
              <a:t>(ग) अवतल दर्पण</a:t>
            </a:r>
            <a:br>
              <a:rPr lang="hi-IN" b="1" dirty="0"/>
            </a:br>
            <a:r>
              <a:rPr lang="hi-IN" b="1" dirty="0"/>
              <a:t>(घ) (क) और (ख) दोनों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78815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2846F-8847-28D2-D0C2-66FEF4AE0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945FE7-47D0-1115-0506-2C5AA220667E}"/>
              </a:ext>
            </a:extLst>
          </p:cNvPr>
          <p:cNvSpPr txBox="1"/>
          <p:nvPr/>
        </p:nvSpPr>
        <p:spPr>
          <a:xfrm>
            <a:off x="606005" y="864896"/>
            <a:ext cx="6855843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37. </a:t>
            </a:r>
            <a:r>
              <a:rPr lang="hi-IN" b="1" dirty="0"/>
              <a:t>चम्मच का अंदर की ओर </a:t>
            </a:r>
            <a:r>
              <a:rPr lang="hi-IN" b="1" dirty="0" err="1"/>
              <a:t>वक्रित</a:t>
            </a:r>
            <a:r>
              <a:rPr lang="hi-IN" b="1" dirty="0"/>
              <a:t> पृष्ठ कैसा है?</a:t>
            </a:r>
            <a:br>
              <a:rPr lang="hi-IN" b="1" dirty="0"/>
            </a:br>
            <a:r>
              <a:rPr lang="hi-IN" b="1" dirty="0"/>
              <a:t>(क) लगभग उत्तल दर्पण</a:t>
            </a:r>
            <a:br>
              <a:rPr lang="hi-IN" b="1" dirty="0"/>
            </a:br>
            <a:r>
              <a:rPr lang="hi-IN" b="1" dirty="0"/>
              <a:t>(ख) लगभग अवतल दर्पण</a:t>
            </a:r>
            <a:br>
              <a:rPr lang="hi-IN" b="1" dirty="0"/>
            </a:br>
            <a:r>
              <a:rPr lang="hi-IN" b="1" dirty="0"/>
              <a:t>(ग) लगभग उत्तल लेंस</a:t>
            </a:r>
            <a:br>
              <a:rPr lang="hi-IN" b="1" dirty="0"/>
            </a:br>
            <a:r>
              <a:rPr lang="hi-IN" b="1" dirty="0"/>
              <a:t>(घ) (क) और (ख) दोनों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271546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A10E8-F432-D8C1-06CF-3D5E99149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1C8358-5DC5-2C98-544B-2BEB1EF90C02}"/>
              </a:ext>
            </a:extLst>
          </p:cNvPr>
          <p:cNvSpPr txBox="1"/>
          <p:nvPr/>
        </p:nvSpPr>
        <p:spPr>
          <a:xfrm>
            <a:off x="597378" y="821765"/>
            <a:ext cx="8632885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hi-IN" b="1" dirty="0">
                <a:solidFill>
                  <a:srgbClr val="FF0000"/>
                </a:solidFill>
              </a:rPr>
              <a:t>प्रश्न 38. </a:t>
            </a:r>
            <a:r>
              <a:rPr lang="hi-IN" b="1" dirty="0" err="1"/>
              <a:t>गोलीय</a:t>
            </a:r>
            <a:r>
              <a:rPr lang="hi-IN" b="1" dirty="0"/>
              <a:t> दर्पण के </a:t>
            </a:r>
            <a:r>
              <a:rPr lang="hi-IN" b="1" dirty="0" err="1"/>
              <a:t>परावर्तक</a:t>
            </a:r>
            <a:r>
              <a:rPr lang="hi-IN" b="1" dirty="0"/>
              <a:t> पृष्ठ के केंद्र को क्या कहते हैं?</a:t>
            </a:r>
            <a:br>
              <a:rPr lang="hi-IN" b="1" dirty="0"/>
            </a:br>
            <a:r>
              <a:rPr lang="hi-IN" b="1" dirty="0"/>
              <a:t>(क) ध्रुव</a:t>
            </a:r>
            <a:br>
              <a:rPr lang="hi-IN" b="1" dirty="0"/>
            </a:br>
            <a:r>
              <a:rPr lang="hi-IN" b="1" dirty="0"/>
              <a:t>(ख) वक्रता </a:t>
            </a:r>
            <a:r>
              <a:rPr lang="hi-IN" b="1" dirty="0" err="1"/>
              <a:t>त्रिज्या</a:t>
            </a:r>
            <a:br>
              <a:rPr lang="hi-IN" b="1" dirty="0"/>
            </a:br>
            <a:r>
              <a:rPr lang="hi-IN" b="1" dirty="0"/>
              <a:t>(ग) वक्रता केंद्र</a:t>
            </a:r>
            <a:br>
              <a:rPr lang="hi-IN" b="1" dirty="0"/>
            </a:br>
            <a:r>
              <a:rPr lang="hi-IN" b="1" dirty="0"/>
              <a:t>(घ) मुख्य अक्ष</a:t>
            </a:r>
          </a:p>
        </p:txBody>
      </p:sp>
    </p:spTree>
    <p:extLst>
      <p:ext uri="{BB962C8B-B14F-4D97-AF65-F5344CB8AC3E}">
        <p14:creationId xmlns:p14="http://schemas.microsoft.com/office/powerpoint/2010/main" val="20621438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F272A-A59F-A5B0-8A71-29916B8D4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779E46-096D-5EC0-6CAF-ED82643BFEC7}"/>
              </a:ext>
            </a:extLst>
          </p:cNvPr>
          <p:cNvSpPr txBox="1"/>
          <p:nvPr/>
        </p:nvSpPr>
        <p:spPr>
          <a:xfrm>
            <a:off x="623258" y="924804"/>
            <a:ext cx="8227443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39. </a:t>
            </a:r>
            <a:r>
              <a:rPr lang="hi-IN" b="1" dirty="0" err="1"/>
              <a:t>गोलीय</a:t>
            </a:r>
            <a:r>
              <a:rPr lang="hi-IN" b="1" dirty="0"/>
              <a:t> दर्पण का </a:t>
            </a:r>
            <a:r>
              <a:rPr lang="hi-IN" b="1" dirty="0" err="1"/>
              <a:t>परावर्तक</a:t>
            </a:r>
            <a:r>
              <a:rPr lang="hi-IN" b="1" dirty="0"/>
              <a:t> पृष्ठ एक गोले का भाग है, इस गोले का केंद्र क्या कहलाता है?</a:t>
            </a:r>
            <a:br>
              <a:rPr lang="hi-IN" b="1" dirty="0"/>
            </a:br>
            <a:r>
              <a:rPr lang="hi-IN" b="1" dirty="0"/>
              <a:t>(क) ध्रुव (</a:t>
            </a:r>
            <a:r>
              <a:rPr lang="en-IN" b="1" dirty="0"/>
              <a:t>P)</a:t>
            </a:r>
            <a:br>
              <a:rPr lang="en-IN" b="1" dirty="0"/>
            </a:br>
            <a:r>
              <a:rPr lang="en-IN" b="1" dirty="0"/>
              <a:t>(</a:t>
            </a:r>
            <a:r>
              <a:rPr lang="hi-IN" b="1" dirty="0"/>
              <a:t>ख) वक्रता केंद्र (</a:t>
            </a:r>
            <a:r>
              <a:rPr lang="en-IN" b="1" dirty="0"/>
              <a:t>C)</a:t>
            </a:r>
            <a:br>
              <a:rPr lang="en-IN" b="1" dirty="0"/>
            </a:br>
            <a:r>
              <a:rPr lang="en-IN" b="1" dirty="0"/>
              <a:t>(</a:t>
            </a:r>
            <a:r>
              <a:rPr lang="hi-IN" b="1" dirty="0"/>
              <a:t>ग) वक्रता </a:t>
            </a:r>
            <a:r>
              <a:rPr lang="hi-IN" b="1" dirty="0" err="1"/>
              <a:t>त्रिज्या</a:t>
            </a:r>
            <a:r>
              <a:rPr lang="hi-IN" b="1" dirty="0"/>
              <a:t> (</a:t>
            </a:r>
            <a:r>
              <a:rPr lang="en-IN" b="1" dirty="0"/>
              <a:t>R)</a:t>
            </a:r>
            <a:br>
              <a:rPr lang="en-IN" b="1" dirty="0"/>
            </a:br>
            <a:r>
              <a:rPr lang="en-IN" b="1" dirty="0"/>
              <a:t>(</a:t>
            </a:r>
            <a:r>
              <a:rPr lang="hi-IN" b="1" dirty="0"/>
              <a:t>घ) </a:t>
            </a:r>
            <a:r>
              <a:rPr lang="hi-IN" b="1" dirty="0" err="1"/>
              <a:t>द्वारक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314442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FC8FB-BE5B-576F-B119-206BDF846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8DFC38-95C1-A24D-53F2-D07CBFC51F38}"/>
              </a:ext>
            </a:extLst>
          </p:cNvPr>
          <p:cNvSpPr txBox="1"/>
          <p:nvPr/>
        </p:nvSpPr>
        <p:spPr>
          <a:xfrm>
            <a:off x="623259" y="821767"/>
            <a:ext cx="8408598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40. </a:t>
            </a:r>
            <a:r>
              <a:rPr lang="hi-IN" b="1" dirty="0"/>
              <a:t>उत्तल दर्पण में वक्रता केंद्र </a:t>
            </a:r>
            <a:r>
              <a:rPr lang="hi-IN" b="1" dirty="0" err="1"/>
              <a:t>परावर्तक</a:t>
            </a:r>
            <a:r>
              <a:rPr lang="hi-IN" b="1" dirty="0"/>
              <a:t> पृष्ठ के किस ओर स्थित होता है?</a:t>
            </a:r>
            <a:br>
              <a:rPr lang="hi-IN" b="1" dirty="0"/>
            </a:br>
            <a:r>
              <a:rPr lang="hi-IN" b="1" dirty="0"/>
              <a:t>(क) ऊपर की ओर</a:t>
            </a:r>
            <a:br>
              <a:rPr lang="hi-IN" b="1" dirty="0"/>
            </a:br>
            <a:r>
              <a:rPr lang="hi-IN" b="1" dirty="0"/>
              <a:t>(ख) नीचे की ओर</a:t>
            </a:r>
            <a:br>
              <a:rPr lang="hi-IN" b="1" dirty="0"/>
            </a:br>
            <a:r>
              <a:rPr lang="hi-IN" b="1" dirty="0"/>
              <a:t>(ग) पीछे की ओर</a:t>
            </a:r>
            <a:br>
              <a:rPr lang="hi-IN" b="1" dirty="0"/>
            </a:br>
            <a:r>
              <a:rPr lang="hi-IN" b="1" dirty="0"/>
              <a:t>(घ) आगे की ओर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0631451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4446-0FEA-A0A1-BFAF-44D68D681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148297-6067-65E2-B0DA-8A2E26C9649D}"/>
              </a:ext>
            </a:extLst>
          </p:cNvPr>
          <p:cNvSpPr txBox="1"/>
          <p:nvPr/>
        </p:nvSpPr>
        <p:spPr>
          <a:xfrm>
            <a:off x="649137" y="864418"/>
            <a:ext cx="8391345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41. </a:t>
            </a:r>
            <a:r>
              <a:rPr lang="hi-IN" b="1" dirty="0" err="1"/>
              <a:t>गोलीय</a:t>
            </a:r>
            <a:r>
              <a:rPr lang="hi-IN" b="1" dirty="0"/>
              <a:t> दर्पण के ध्रुव तथा वक्रता केंद्र से गुजरने वाली एक सीधी रेखा को क्या कहते हैं?</a:t>
            </a:r>
            <a:br>
              <a:rPr lang="hi-IN" b="1" dirty="0"/>
            </a:br>
            <a:r>
              <a:rPr lang="hi-IN" b="1" dirty="0"/>
              <a:t>(क) मुख्य फोकस</a:t>
            </a:r>
            <a:br>
              <a:rPr lang="hi-IN" b="1" dirty="0"/>
            </a:br>
            <a:r>
              <a:rPr lang="hi-IN" b="1" dirty="0"/>
              <a:t>(ख) मुख्य अक्ष</a:t>
            </a:r>
            <a:br>
              <a:rPr lang="hi-IN" b="1" dirty="0"/>
            </a:br>
            <a:r>
              <a:rPr lang="hi-IN" b="1" dirty="0"/>
              <a:t>(ग) </a:t>
            </a:r>
            <a:r>
              <a:rPr lang="hi-IN" b="1" dirty="0" err="1"/>
              <a:t>द्वारक</a:t>
            </a:r>
            <a:br>
              <a:rPr lang="hi-IN" b="1" dirty="0"/>
            </a:br>
            <a:r>
              <a:rPr lang="hi-IN" b="1" dirty="0"/>
              <a:t>(घ) ध्रुव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802522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DA339-7259-BA9B-3911-A0AF65E38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6DB7A1-A138-5DDD-AF7B-D43E8B9F8903}"/>
              </a:ext>
            </a:extLst>
          </p:cNvPr>
          <p:cNvSpPr txBox="1"/>
          <p:nvPr/>
        </p:nvSpPr>
        <p:spPr>
          <a:xfrm>
            <a:off x="631884" y="794340"/>
            <a:ext cx="814118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hi-IN" b="1" i="0" dirty="0">
                <a:solidFill>
                  <a:srgbClr val="FF0000"/>
                </a:solidFill>
                <a:effectLst/>
                <a:latin typeface="ui-sans-serif"/>
              </a:rPr>
              <a:t>प्रश्न 42. </a:t>
            </a:r>
            <a:r>
              <a:rPr lang="hi-IN" b="1" i="0" dirty="0">
                <a:effectLst/>
                <a:latin typeface="ui-sans-serif"/>
              </a:rPr>
              <a:t>अवतल या उत्तल दर्पण पर मुख्य अक्ष के समांतर कुछ किरणें </a:t>
            </a:r>
            <a:r>
              <a:rPr lang="hi-IN" b="1" i="0" dirty="0" err="1">
                <a:effectLst/>
                <a:latin typeface="ui-sans-serif"/>
              </a:rPr>
              <a:t>परावर्तित</a:t>
            </a:r>
            <a:r>
              <a:rPr lang="hi-IN" b="1" i="0" dirty="0">
                <a:effectLst/>
                <a:latin typeface="ui-sans-serif"/>
              </a:rPr>
              <a:t> होने के बाद एक बिंदु पर मिलती हैं या एक बिंदु से आती हुई प्रतीत होती हैं, वह बिंदु क्या कहलाता है?</a:t>
            </a:r>
            <a:br>
              <a:rPr lang="hi-IN" b="1" i="0" dirty="0">
                <a:effectLst/>
                <a:latin typeface="ui-sans-serif"/>
              </a:rPr>
            </a:br>
            <a:r>
              <a:rPr lang="hi-IN" b="1" i="0" dirty="0">
                <a:effectLst/>
                <a:latin typeface="ui-sans-serif"/>
              </a:rPr>
              <a:t>(क) मुख्य अक्ष</a:t>
            </a:r>
            <a:br>
              <a:rPr lang="hi-IN" b="1" i="0" dirty="0">
                <a:effectLst/>
                <a:latin typeface="ui-sans-serif"/>
              </a:rPr>
            </a:br>
            <a:r>
              <a:rPr lang="hi-IN" b="1" i="0" dirty="0">
                <a:effectLst/>
                <a:latin typeface="ui-sans-serif"/>
              </a:rPr>
              <a:t>(ख) मुख्य </a:t>
            </a:r>
            <a:r>
              <a:rPr lang="hi-IN" b="1" i="0" dirty="0" err="1">
                <a:effectLst/>
                <a:latin typeface="ui-sans-serif"/>
              </a:rPr>
              <a:t>द्वारक</a:t>
            </a:r>
            <a:br>
              <a:rPr lang="hi-IN" b="1" i="0" dirty="0">
                <a:effectLst/>
                <a:latin typeface="ui-sans-serif"/>
              </a:rPr>
            </a:br>
            <a:r>
              <a:rPr lang="hi-IN" b="1" i="0" dirty="0">
                <a:effectLst/>
                <a:latin typeface="ui-sans-serif"/>
              </a:rPr>
              <a:t>(ग) मुख्य फोकस</a:t>
            </a:r>
            <a:br>
              <a:rPr lang="hi-IN" b="1" i="0" dirty="0">
                <a:effectLst/>
                <a:latin typeface="ui-sans-serif"/>
              </a:rPr>
            </a:br>
            <a:r>
              <a:rPr lang="hi-IN" b="1" i="0" dirty="0">
                <a:effectLst/>
                <a:latin typeface="ui-sans-serif"/>
              </a:rPr>
              <a:t>(घ) </a:t>
            </a:r>
            <a:r>
              <a:rPr lang="hi-IN" b="1" i="0" dirty="0" err="1">
                <a:effectLst/>
                <a:latin typeface="ui-sans-serif"/>
              </a:rPr>
              <a:t>द्वारक</a:t>
            </a:r>
            <a:endParaRPr lang="hi-IN" b="1" i="0" dirty="0">
              <a:effectLst/>
              <a:latin typeface="ui-sans-serif"/>
            </a:endParaRPr>
          </a:p>
          <a:p>
            <a:pPr>
              <a:buNone/>
            </a:pPr>
            <a:br>
              <a:rPr lang="hi-IN" b="1" dirty="0"/>
            </a:b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632029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DD6E6-6E59-6DA1-F717-E4DCB07F6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7F9A9D-EB24-DC95-B715-EC81903F8C13}"/>
                  </a:ext>
                </a:extLst>
              </p:cNvPr>
              <p:cNvSpPr txBox="1"/>
              <p:nvPr/>
            </p:nvSpPr>
            <p:spPr>
              <a:xfrm>
                <a:off x="614632" y="875901"/>
                <a:ext cx="8279202" cy="2561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i-IN" b="1" dirty="0">
                    <a:solidFill>
                      <a:srgbClr val="FF0000"/>
                    </a:solidFill>
                  </a:rPr>
                  <a:t>प्रश्न 43. </a:t>
                </a:r>
                <a:r>
                  <a:rPr lang="hi-IN" b="1" dirty="0"/>
                  <a:t>लेंस की क्षमता (</a:t>
                </a:r>
                <a:r>
                  <a:rPr lang="en-IN" b="1" dirty="0"/>
                  <a:t>Power) </a:t>
                </a:r>
                <a:r>
                  <a:rPr lang="hi-IN" b="1" dirty="0"/>
                  <a:t>एवं फोकस दूरी के बीच संबंध होता है—</a:t>
                </a:r>
                <a:br>
                  <a:rPr lang="hi-IN" b="1" dirty="0"/>
                </a:br>
                <a:r>
                  <a:rPr lang="hi-IN" b="1" dirty="0"/>
                  <a:t>(क) </a:t>
                </a:r>
                <a14:m>
                  <m:oMath xmlns:m="http://schemas.openxmlformats.org/officeDocument/2006/math">
                    <m:r>
                      <a:rPr lang="hi-IN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hi-IN" b="1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hi-IN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br>
                  <a:rPr lang="hi-IN" b="1" dirty="0"/>
                </a:br>
                <a:r>
                  <a:rPr lang="hi-IN" b="1" dirty="0"/>
                  <a:t>(ख) </a:t>
                </a:r>
                <a14:m>
                  <m:oMath xmlns:m="http://schemas.openxmlformats.org/officeDocument/2006/math">
                    <m:r>
                      <a:rPr lang="hi-IN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hi-IN" b="1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b="1" i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AE" b="1" i="1">
                            <a:latin typeface="Cambria Math" panose="02040503050406030204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lang="en-IN" b="1" dirty="0"/>
              </a:p>
              <a:p>
                <a:pPr>
                  <a:lnSpc>
                    <a:spcPct val="150000"/>
                  </a:lnSpc>
                </a:pPr>
                <a:r>
                  <a:rPr lang="en-IN" b="1" dirty="0"/>
                  <a:t>(</a:t>
                </a:r>
                <a:r>
                  <a:rPr lang="hi-IN" b="1" dirty="0"/>
                  <a:t>ग) </a:t>
                </a:r>
                <a14:m>
                  <m:oMath xmlns:m="http://schemas.openxmlformats.org/officeDocument/2006/math">
                    <m:r>
                      <a:rPr lang="hi-IN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hi-IN" b="1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b="1" i="1"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ar-AE" b="1" i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br>
                  <a:rPr lang="ar-AE" b="1" dirty="0"/>
                </a:br>
                <a:r>
                  <a:rPr lang="en-IN" b="1" dirty="0"/>
                  <a:t>(</a:t>
                </a:r>
                <a:r>
                  <a:rPr lang="hi-IN" b="1" dirty="0"/>
                  <a:t>घ) </a:t>
                </a:r>
                <a14:m>
                  <m:oMath xmlns:m="http://schemas.openxmlformats.org/officeDocument/2006/math">
                    <m:r>
                      <a:rPr lang="hi-IN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hi-IN" b="1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hi-IN" b="1" i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hi-IN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endParaRPr lang="en-IN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7F9A9D-EB24-DC95-B715-EC81903F8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32" y="875901"/>
                <a:ext cx="8279202" cy="2561855"/>
              </a:xfrm>
              <a:prstGeom prst="rect">
                <a:avLst/>
              </a:prstGeom>
              <a:blipFill>
                <a:blip r:embed="rId3"/>
                <a:stretch>
                  <a:fillRect l="-663" b="-30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5894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A9400-D407-2220-1948-228FDE4D0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0F6EBE-8A61-1E67-5EE8-8F9593F395E7}"/>
              </a:ext>
            </a:extLst>
          </p:cNvPr>
          <p:cNvSpPr txBox="1"/>
          <p:nvPr/>
        </p:nvSpPr>
        <p:spPr>
          <a:xfrm>
            <a:off x="606006" y="882149"/>
            <a:ext cx="808942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44. </a:t>
            </a:r>
            <a:r>
              <a:rPr lang="hi-IN" b="1" dirty="0"/>
              <a:t>एक अवतल दर्पण की फोकस दूरी कैसी होती है?</a:t>
            </a:r>
            <a:br>
              <a:rPr lang="hi-IN" b="1" dirty="0"/>
            </a:br>
            <a:r>
              <a:rPr lang="hi-IN" b="1" dirty="0"/>
              <a:t>(क) सदैव धनात्मक</a:t>
            </a:r>
            <a:br>
              <a:rPr lang="hi-IN" b="1" dirty="0"/>
            </a:br>
            <a:r>
              <a:rPr lang="hi-IN" b="1" dirty="0"/>
              <a:t>(ख) सदैव ऋणात्मक</a:t>
            </a:r>
            <a:br>
              <a:rPr lang="hi-IN" b="1" dirty="0"/>
            </a:br>
            <a:r>
              <a:rPr lang="hi-IN" b="1" dirty="0"/>
              <a:t>(ग) धनात्मक जब प्रतिबिंब वास्तविक है</a:t>
            </a:r>
            <a:br>
              <a:rPr lang="hi-IN" b="1" dirty="0"/>
            </a:br>
            <a:r>
              <a:rPr lang="hi-IN" b="1" dirty="0"/>
              <a:t>(घ) ऋणात्मक जब प्रतिबिंब वास्तविक है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5763978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BA098-059E-0334-6080-98E64D3CE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5562FB-F47E-05A0-B822-2558F0F6019A}"/>
              </a:ext>
            </a:extLst>
          </p:cNvPr>
          <p:cNvSpPr txBox="1"/>
          <p:nvPr/>
        </p:nvSpPr>
        <p:spPr>
          <a:xfrm>
            <a:off x="623258" y="838539"/>
            <a:ext cx="8365465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45. </a:t>
            </a:r>
            <a:r>
              <a:rPr lang="hi-IN" b="1" dirty="0"/>
              <a:t>अवतल दर्पण निम्नलिखित में से किस स्थिति में आभासी तथा सीधा प्रतिबिंब बनाता है?</a:t>
            </a:r>
            <a:br>
              <a:rPr lang="hi-IN" b="1" dirty="0"/>
            </a:br>
            <a:r>
              <a:rPr lang="hi-IN" b="1" dirty="0"/>
              <a:t>(क) जब </a:t>
            </a:r>
            <a:r>
              <a:rPr lang="hi-IN" b="1" dirty="0" err="1"/>
              <a:t>बिंब</a:t>
            </a:r>
            <a:r>
              <a:rPr lang="hi-IN" b="1" dirty="0"/>
              <a:t> अनंत पर होता है</a:t>
            </a:r>
            <a:br>
              <a:rPr lang="hi-IN" b="1" dirty="0"/>
            </a:br>
            <a:r>
              <a:rPr lang="hi-IN" b="1" dirty="0"/>
              <a:t>(ख) जब </a:t>
            </a:r>
            <a:r>
              <a:rPr lang="hi-IN" b="1" dirty="0" err="1"/>
              <a:t>बिंब</a:t>
            </a:r>
            <a:r>
              <a:rPr lang="hi-IN" b="1" dirty="0"/>
              <a:t> 2</a:t>
            </a:r>
            <a:r>
              <a:rPr lang="en-IN" b="1" dirty="0"/>
              <a:t>F </a:t>
            </a:r>
            <a:r>
              <a:rPr lang="hi-IN" b="1" dirty="0"/>
              <a:t>पर होता है</a:t>
            </a:r>
            <a:br>
              <a:rPr lang="hi-IN" b="1" dirty="0"/>
            </a:br>
            <a:r>
              <a:rPr lang="hi-IN" b="1" dirty="0"/>
              <a:t>(ग) जब </a:t>
            </a:r>
            <a:r>
              <a:rPr lang="hi-IN" b="1" dirty="0" err="1"/>
              <a:t>बिंब</a:t>
            </a:r>
            <a:r>
              <a:rPr lang="hi-IN" b="1" dirty="0"/>
              <a:t> </a:t>
            </a:r>
            <a:r>
              <a:rPr lang="en-IN" b="1" dirty="0"/>
              <a:t>F </a:t>
            </a:r>
            <a:r>
              <a:rPr lang="hi-IN" b="1" dirty="0"/>
              <a:t>पर होता है</a:t>
            </a:r>
            <a:br>
              <a:rPr lang="hi-IN" b="1" dirty="0"/>
            </a:br>
            <a:r>
              <a:rPr lang="hi-IN" b="1" dirty="0"/>
              <a:t>(घ) जब </a:t>
            </a:r>
            <a:r>
              <a:rPr lang="hi-IN" b="1" dirty="0" err="1"/>
              <a:t>बिंब</a:t>
            </a:r>
            <a:r>
              <a:rPr lang="hi-IN" b="1" dirty="0"/>
              <a:t> </a:t>
            </a:r>
            <a:r>
              <a:rPr lang="en-IN" b="1" dirty="0"/>
              <a:t>P </a:t>
            </a:r>
            <a:r>
              <a:rPr lang="hi-IN" b="1" dirty="0"/>
              <a:t>तथा </a:t>
            </a:r>
            <a:r>
              <a:rPr lang="en-IN" b="1" dirty="0"/>
              <a:t>F </a:t>
            </a:r>
            <a:r>
              <a:rPr lang="hi-IN" b="1" dirty="0"/>
              <a:t>के बीच होता है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9337849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9DC15-5678-42D9-9AEF-184EEC44F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ED3CF3-10D8-CFB7-5D2C-A9BD72C302BF}"/>
              </a:ext>
            </a:extLst>
          </p:cNvPr>
          <p:cNvSpPr txBox="1"/>
          <p:nvPr/>
        </p:nvSpPr>
        <p:spPr>
          <a:xfrm>
            <a:off x="398971" y="873523"/>
            <a:ext cx="8641511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46. </a:t>
            </a:r>
            <a:r>
              <a:rPr lang="hi-IN" b="1" dirty="0"/>
              <a:t>अवतल दर्पण किस स्थिति में समान आकार (</a:t>
            </a:r>
            <a:r>
              <a:rPr lang="en-IN" b="1" dirty="0"/>
              <a:t>Same Size) </a:t>
            </a:r>
            <a:r>
              <a:rPr lang="hi-IN" b="1" dirty="0"/>
              <a:t>का प्रतिबिंब बनाता है?</a:t>
            </a:r>
            <a:br>
              <a:rPr lang="hi-IN" b="1" dirty="0"/>
            </a:br>
            <a:r>
              <a:rPr lang="hi-IN" b="1" dirty="0"/>
              <a:t>(क) जब </a:t>
            </a:r>
            <a:r>
              <a:rPr lang="hi-IN" b="1" dirty="0" err="1"/>
              <a:t>बिंब</a:t>
            </a:r>
            <a:r>
              <a:rPr lang="hi-IN" b="1" dirty="0"/>
              <a:t> अनंत पर होता है</a:t>
            </a:r>
            <a:br>
              <a:rPr lang="hi-IN" b="1" dirty="0"/>
            </a:br>
            <a:r>
              <a:rPr lang="hi-IN" b="1" dirty="0"/>
              <a:t>(ख) जब </a:t>
            </a:r>
            <a:r>
              <a:rPr lang="hi-IN" b="1" dirty="0" err="1"/>
              <a:t>बिंब</a:t>
            </a:r>
            <a:r>
              <a:rPr lang="hi-IN" b="1" dirty="0"/>
              <a:t> </a:t>
            </a:r>
            <a:r>
              <a:rPr lang="en-IN" b="1" dirty="0"/>
              <a:t>C (</a:t>
            </a:r>
            <a:r>
              <a:rPr lang="hi-IN" b="1" dirty="0"/>
              <a:t>या 2</a:t>
            </a:r>
            <a:r>
              <a:rPr lang="en-IN" b="1" dirty="0"/>
              <a:t>F) </a:t>
            </a:r>
            <a:r>
              <a:rPr lang="hi-IN" b="1" dirty="0"/>
              <a:t>पर होता है</a:t>
            </a:r>
            <a:br>
              <a:rPr lang="hi-IN" b="1" dirty="0"/>
            </a:br>
            <a:r>
              <a:rPr lang="hi-IN" b="1" dirty="0"/>
              <a:t>(ग) जब </a:t>
            </a:r>
            <a:r>
              <a:rPr lang="hi-IN" b="1" dirty="0" err="1"/>
              <a:t>बिंब</a:t>
            </a:r>
            <a:r>
              <a:rPr lang="hi-IN" b="1" dirty="0"/>
              <a:t> </a:t>
            </a:r>
            <a:r>
              <a:rPr lang="en-IN" b="1" dirty="0"/>
              <a:t>F </a:t>
            </a:r>
            <a:r>
              <a:rPr lang="hi-IN" b="1" dirty="0"/>
              <a:t>पर होता है</a:t>
            </a:r>
            <a:br>
              <a:rPr lang="hi-IN" b="1" dirty="0"/>
            </a:br>
            <a:r>
              <a:rPr lang="hi-IN" b="1" dirty="0"/>
              <a:t>(घ) जब </a:t>
            </a:r>
            <a:r>
              <a:rPr lang="hi-IN" b="1" dirty="0" err="1"/>
              <a:t>बिंब</a:t>
            </a:r>
            <a:r>
              <a:rPr lang="hi-IN" b="1" dirty="0"/>
              <a:t> </a:t>
            </a:r>
            <a:r>
              <a:rPr lang="en-IN" b="1" dirty="0"/>
              <a:t>C </a:t>
            </a:r>
            <a:r>
              <a:rPr lang="hi-IN" b="1" dirty="0"/>
              <a:t>से परे हो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9199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8B2CC-EAE3-AFFD-F688-4FA0DE6D6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A8877C-F097-8173-CFD9-4578BF1B51E9}"/>
              </a:ext>
            </a:extLst>
          </p:cNvPr>
          <p:cNvSpPr txBox="1"/>
          <p:nvPr/>
        </p:nvSpPr>
        <p:spPr>
          <a:xfrm>
            <a:off x="623258" y="847643"/>
            <a:ext cx="8184311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47. </a:t>
            </a:r>
            <a:r>
              <a:rPr lang="hi-IN" b="1" dirty="0"/>
              <a:t>दूरस्थ वस्तुओं के प्रतिबिंब कहाँ बनते हैं?</a:t>
            </a:r>
            <a:br>
              <a:rPr lang="hi-IN" b="1" dirty="0"/>
            </a:br>
            <a:r>
              <a:rPr lang="hi-IN" b="1" dirty="0"/>
              <a:t>(क) ध्रुव (</a:t>
            </a:r>
            <a:r>
              <a:rPr lang="en-IN" b="1" dirty="0"/>
              <a:t>P) </a:t>
            </a:r>
            <a:r>
              <a:rPr lang="hi-IN" b="1" dirty="0"/>
              <a:t>पर</a:t>
            </a:r>
            <a:br>
              <a:rPr lang="hi-IN" b="1" dirty="0"/>
            </a:br>
            <a:r>
              <a:rPr lang="hi-IN" b="1" dirty="0"/>
              <a:t>(ख) वक्रता केंद्र (</a:t>
            </a:r>
            <a:r>
              <a:rPr lang="en-IN" b="1" dirty="0"/>
              <a:t>C) </a:t>
            </a:r>
            <a:r>
              <a:rPr lang="hi-IN" b="1" dirty="0"/>
              <a:t>पर</a:t>
            </a:r>
            <a:br>
              <a:rPr lang="hi-IN" b="1" dirty="0"/>
            </a:br>
            <a:r>
              <a:rPr lang="hi-IN" b="1" dirty="0"/>
              <a:t>(ग) फोकस (</a:t>
            </a:r>
            <a:r>
              <a:rPr lang="en-IN" b="1" dirty="0"/>
              <a:t>F) </a:t>
            </a:r>
            <a:r>
              <a:rPr lang="hi-IN" b="1" dirty="0"/>
              <a:t>पर</a:t>
            </a:r>
            <a:br>
              <a:rPr lang="hi-IN" b="1" dirty="0"/>
            </a:br>
            <a:r>
              <a:rPr lang="hi-IN" b="1" dirty="0"/>
              <a:t>(घ) </a:t>
            </a:r>
            <a:r>
              <a:rPr lang="en-IN" b="1" dirty="0"/>
              <a:t>F </a:t>
            </a:r>
            <a:r>
              <a:rPr lang="hi-IN" b="1" dirty="0"/>
              <a:t>तथा </a:t>
            </a:r>
            <a:r>
              <a:rPr lang="en-IN" b="1" dirty="0"/>
              <a:t>C </a:t>
            </a:r>
            <a:r>
              <a:rPr lang="hi-IN" b="1" dirty="0"/>
              <a:t>के बीच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386547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AF39-3F6A-B1CA-4E6A-55999AC04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0BA93F-5F5E-B12E-1B6A-35C08C59B155}"/>
              </a:ext>
            </a:extLst>
          </p:cNvPr>
          <p:cNvSpPr txBox="1"/>
          <p:nvPr/>
        </p:nvSpPr>
        <p:spPr>
          <a:xfrm>
            <a:off x="631885" y="838539"/>
            <a:ext cx="8279201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48. </a:t>
            </a:r>
            <a:r>
              <a:rPr lang="hi-IN" b="1" dirty="0"/>
              <a:t>यदि </a:t>
            </a:r>
            <a:r>
              <a:rPr lang="hi-IN" b="1" dirty="0" err="1"/>
              <a:t>बिंब</a:t>
            </a:r>
            <a:r>
              <a:rPr lang="hi-IN" b="1" dirty="0"/>
              <a:t> को अवतल दर्पण के ध्रुव (</a:t>
            </a:r>
            <a:r>
              <a:rPr lang="en-IN" b="1" dirty="0"/>
              <a:t>P) </a:t>
            </a:r>
            <a:r>
              <a:rPr lang="hi-IN" b="1" dirty="0"/>
              <a:t>तथा फोकस (</a:t>
            </a:r>
            <a:r>
              <a:rPr lang="en-IN" b="1" dirty="0"/>
              <a:t>F) </a:t>
            </a:r>
            <a:r>
              <a:rPr lang="hi-IN" b="1" dirty="0"/>
              <a:t>के बीच रखा जाए, तो प्रतिबिंब कहाँ बनेगा?</a:t>
            </a:r>
            <a:br>
              <a:rPr lang="hi-IN" b="1" dirty="0"/>
            </a:br>
            <a:r>
              <a:rPr lang="hi-IN" b="1" dirty="0"/>
              <a:t>(क) फोकस पर</a:t>
            </a:r>
            <a:br>
              <a:rPr lang="hi-IN" b="1" dirty="0"/>
            </a:br>
            <a:r>
              <a:rPr lang="hi-IN" b="1" dirty="0"/>
              <a:t>(ख) </a:t>
            </a:r>
            <a:r>
              <a:rPr lang="en-IN" b="1" dirty="0"/>
              <a:t>C </a:t>
            </a:r>
            <a:r>
              <a:rPr lang="hi-IN" b="1" dirty="0"/>
              <a:t>पर</a:t>
            </a:r>
            <a:br>
              <a:rPr lang="hi-IN" b="1" dirty="0"/>
            </a:br>
            <a:r>
              <a:rPr lang="hi-IN" b="1" dirty="0"/>
              <a:t>(ग) दर्पण के पीछे</a:t>
            </a:r>
            <a:br>
              <a:rPr lang="hi-IN" b="1" dirty="0"/>
            </a:br>
            <a:r>
              <a:rPr lang="hi-IN" b="1" dirty="0"/>
              <a:t>(घ) अनंत पर</a:t>
            </a:r>
          </a:p>
        </p:txBody>
      </p:sp>
    </p:spTree>
    <p:extLst>
      <p:ext uri="{BB962C8B-B14F-4D97-AF65-F5344CB8AC3E}">
        <p14:creationId xmlns:p14="http://schemas.microsoft.com/office/powerpoint/2010/main" val="42363627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F97C9-92B0-5CA0-368B-A2A520232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14A99B-DDD5-45C5-2753-BA6C9CB96E04}"/>
              </a:ext>
            </a:extLst>
          </p:cNvPr>
          <p:cNvSpPr txBox="1"/>
          <p:nvPr/>
        </p:nvSpPr>
        <p:spPr>
          <a:xfrm>
            <a:off x="606006" y="847643"/>
            <a:ext cx="8184312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>
                <a:solidFill>
                  <a:srgbClr val="FF0000"/>
                </a:solidFill>
              </a:rPr>
              <a:t>प्रश्न 49. </a:t>
            </a:r>
            <a:r>
              <a:rPr lang="hi-IN" b="1" dirty="0"/>
              <a:t>उत्तल दर्पण द्वारा बना प्रतिबिंब हमेशा कैसा होता है?</a:t>
            </a:r>
            <a:br>
              <a:rPr lang="hi-IN" b="1" dirty="0"/>
            </a:br>
            <a:r>
              <a:rPr lang="hi-IN" b="1" dirty="0"/>
              <a:t>(क) आभासी</a:t>
            </a:r>
            <a:br>
              <a:rPr lang="hi-IN" b="1" dirty="0"/>
            </a:br>
            <a:r>
              <a:rPr lang="hi-IN" b="1" dirty="0"/>
              <a:t>(ख) सीधा</a:t>
            </a:r>
            <a:br>
              <a:rPr lang="hi-IN" b="1" dirty="0"/>
            </a:br>
            <a:r>
              <a:rPr lang="hi-IN" b="1" dirty="0"/>
              <a:t>(ग) आकार में छोटा</a:t>
            </a:r>
            <a:br>
              <a:rPr lang="hi-IN" b="1" dirty="0"/>
            </a:br>
            <a:r>
              <a:rPr lang="hi-IN" b="1" dirty="0"/>
              <a:t>(घ) उपरोक्त सभी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29963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171</TotalTime>
  <Words>2412</Words>
  <Application>Microsoft Office PowerPoint</Application>
  <PresentationFormat>On-screen Show (16:9)</PresentationFormat>
  <Paragraphs>215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Calibri</vt:lpstr>
      <vt:lpstr>Calibri Light</vt:lpstr>
      <vt:lpstr>Cambria Math</vt:lpstr>
      <vt:lpstr>Google Sans Text</vt:lpstr>
      <vt:lpstr>Mangal</vt:lpstr>
      <vt:lpstr>ui-sans-serif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smart tech computer classes</dc:creator>
  <cp:lastModifiedBy>smart tech computer classes</cp:lastModifiedBy>
  <cp:revision>144</cp:revision>
  <dcterms:created xsi:type="dcterms:W3CDTF">2026-02-12T11:36:21Z</dcterms:created>
  <dcterms:modified xsi:type="dcterms:W3CDTF">2026-03-17T07:14:57Z</dcterms:modified>
</cp:coreProperties>
</file>