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00"/>
    <a:srgbClr val="02225A"/>
    <a:srgbClr val="A7FC75"/>
    <a:srgbClr val="FF7372"/>
    <a:srgbClr val="B4C0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492" y="1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DD0BBA-28EA-A62C-530C-1B87C58B4D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84C680-33D5-4854-CE3C-08CE873C6B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8B38E-647C-4F0B-AF69-7F424B003FAC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A46A0-12FF-6942-2733-08361E95E1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D23EF-6FFC-0434-466F-3FEB390279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BB212-AE16-492E-9139-1FCAB6FBB6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65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FE110-E43D-498E-A3E7-32096424DFD5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F7D5E-B8C5-40B5-8EBA-38BDACDEA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2765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9803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2F6D5-63F8-88F6-D928-78D94658B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C78915-E8AB-264D-6476-8F4F4054A3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05DF7E-DBE1-C84C-D3CB-F4F96F069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48541E-48B5-256C-792A-8CC5D86F2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6873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4D726-07FC-33DF-BC3B-1A79A800D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948EA7-56CD-9246-AD96-16D9141D2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85BA7D-54EB-E9F4-8FF7-B3D281634A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E61EE-2B34-4467-CB93-6A16485DD7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0320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A4548-FCB2-C1C8-350C-B13381ECD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0F414C-9271-7A00-0432-4DC4AA2FEF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F2EDC9-49B3-AE6B-F3A0-13C140CFF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FA1FE-ED7E-996D-C64A-54589F458B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85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B532-70AA-51FF-86B4-3459699AA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8F6F1F-6FA4-3813-CFF5-7BB0032DEE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DBCBF2-C9E7-E7A6-34E7-3995AD9A5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9FB39-1F68-0EB8-7EF6-049186319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3077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19802-18F5-D23F-D532-B698930BD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3D4B58-B1F7-AED9-2207-61C0ED501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7F0456-FE36-E24F-5152-DF9E6C011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BFD2D-75BB-7B79-22E8-052FE9D387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5936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ABCDA-C747-EB04-E065-9C65AC40D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47C92F-9E53-A22E-C08B-F4D515DDF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4A6A1D-05A1-E3BA-D4F0-F45206B8D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93626-8873-8A2B-5F86-C2431C0938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7079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B74FB-6315-27BE-F317-C2517545A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DF09E-2C9C-5902-AAF3-730F03AEB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25C46-1D0F-30C8-C1B9-6C50CD1B7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EABD0-ECEC-B855-C8CA-2B9329436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8236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41C04-4878-5890-602D-EBCE06450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560B1-E539-B1B2-A08D-C1CF20B69F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0A1560-E154-CD4D-3324-E05212DFB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0886A-1B56-C433-D613-AC6FC0446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1525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7BFEF-B2B4-60F4-1E14-D76B3C578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10ED1-FE0C-9CDB-B167-C278CF3E3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6606B4-E0EC-3CBA-7C75-9C734F4A1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6E7E0-6D6D-0D71-DB9E-E5DB8CE516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563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4D4F6-D4D1-0C65-64BB-D6E582418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818946-356D-6D8A-8D3D-44B4C023B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D226FC-03BC-4523-C726-56D9217566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CC4D21-4C93-20E0-1E56-ADAFFD5E78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735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7DCEE-8067-DA3E-2468-DAC50EF31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4ADCBA-8B96-5E86-FD99-2984F9EDB4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259B5C-23EE-7A34-83D9-830D332A6D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DBCDB-428D-4271-E8CE-49052D5BD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7336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96E35-666A-D600-FB3A-87D0C03F5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DBCA64-E691-4692-61A2-B57701D0B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2020A-E819-354B-969D-72D14FCE5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16D22-06F5-D4DC-E550-782D751315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0644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52BE1-D51A-6BC6-A848-8DDABEAAC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7E88FD-9579-95CD-AAD1-C17B4976C7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93A540-D4F2-F22F-8FEE-A4E8D64A0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FBFE8-7009-06F9-5D48-5F5D30EF3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F7D5E-B8C5-40B5-8EBA-38BDACDEA092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3505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7780DF-FC57-F5F3-6ECE-A1217958E87C}"/>
              </a:ext>
            </a:extLst>
          </p:cNvPr>
          <p:cNvSpPr/>
          <p:nvPr userDrawn="1"/>
        </p:nvSpPr>
        <p:spPr>
          <a:xfrm>
            <a:off x="0" y="0"/>
            <a:ext cx="9144000" cy="470297"/>
          </a:xfrm>
          <a:prstGeom prst="rect">
            <a:avLst/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924F8F-C5C8-1D33-92F8-2CE39F09EA3B}"/>
              </a:ext>
            </a:extLst>
          </p:cNvPr>
          <p:cNvSpPr txBox="1"/>
          <p:nvPr userDrawn="1"/>
        </p:nvSpPr>
        <p:spPr>
          <a:xfrm>
            <a:off x="1054100" y="85882"/>
            <a:ext cx="7035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000" b="1" dirty="0">
                <a:solidFill>
                  <a:schemeClr val="bg1"/>
                </a:solidFill>
              </a:rPr>
              <a:t>कक्षा 10 </a:t>
            </a:r>
            <a:r>
              <a:rPr lang="hi-IN" sz="2000" b="1" dirty="0" err="1">
                <a:solidFill>
                  <a:schemeClr val="bg1"/>
                </a:solidFill>
              </a:rPr>
              <a:t>वीं</a:t>
            </a:r>
            <a:r>
              <a:rPr lang="hi-IN" sz="2000" b="1" dirty="0">
                <a:solidFill>
                  <a:schemeClr val="bg1"/>
                </a:solidFill>
              </a:rPr>
              <a:t> - भौतिकी - प्रकाश-परावर्तन एवं अपवर्तन (पाठ 10)</a:t>
            </a:r>
            <a:endParaRPr lang="en-IN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192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41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441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6653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01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636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09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6196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736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769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24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5539C-3D59-4A96-A1BA-E94DF94D7D0D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5948D-F931-4F52-9035-780C10D177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723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4559CBB-DCC4-1DCA-1FF1-E1BE4DA2A9E5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02225A"/>
                </a:solidFill>
              </a:rPr>
              <a:t>प्रकाश के परावर्तन एवं अपवर्तन (</a:t>
            </a:r>
            <a:r>
              <a:rPr lang="en-IN" b="1" u="sng" dirty="0">
                <a:solidFill>
                  <a:srgbClr val="02225A"/>
                </a:solidFill>
              </a:rPr>
              <a:t>Light: Reflection &amp; Refraction)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77E3E0-FB30-21BB-2A30-99027AA36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774865"/>
            <a:ext cx="4169731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 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प्रकाश की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द्वैती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प्रकृति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 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परावर्तन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दर्पण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)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  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समतल दर्पण एवं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गोलीय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दर्पण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 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चिन्ह परिपाटी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 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प्रकाश का अपवर्तन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000" b="1" dirty="0">
                <a:latin typeface="Arial" panose="020B0604020202020204" pitchFamily="34" charset="0"/>
                <a:cs typeface="Mangal" panose="02040503050203030202" pitchFamily="18" charset="0"/>
              </a:rPr>
              <a:t>	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आयताकार स्लैब एवं लेंस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 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लेंस की क्षमता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C56EC94-D844-92B3-7B8B-95E6D626181D}"/>
              </a:ext>
            </a:extLst>
          </p:cNvPr>
          <p:cNvCxnSpPr>
            <a:cxnSpLocks/>
          </p:cNvCxnSpPr>
          <p:nvPr/>
        </p:nvCxnSpPr>
        <p:spPr>
          <a:xfrm>
            <a:off x="1122749" y="1597309"/>
            <a:ext cx="21991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33D461C-B087-D952-33F9-A3398D7741C1}"/>
              </a:ext>
            </a:extLst>
          </p:cNvPr>
          <p:cNvCxnSpPr>
            <a:cxnSpLocks/>
          </p:cNvCxnSpPr>
          <p:nvPr/>
        </p:nvCxnSpPr>
        <p:spPr>
          <a:xfrm>
            <a:off x="1159400" y="2513635"/>
            <a:ext cx="21991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9" name="Picture 5" descr="Microscope for science and laboratory research icon ...">
            <a:extLst>
              <a:ext uri="{FF2B5EF4-FFF2-40B4-BE49-F238E27FC236}">
                <a16:creationId xmlns:a16="http://schemas.microsoft.com/office/drawing/2014/main" id="{93FB9679-511B-9F57-3D44-72E9EFC14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143" y="982307"/>
            <a:ext cx="2191537" cy="21915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846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E82E1-D1D0-94A2-AE2A-3EB5B680B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70B8B1C-93A8-8ED8-C220-8E1F667D703C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02225A"/>
                </a:solidFill>
              </a:rPr>
              <a:t>प्रकाश</a:t>
            </a:r>
            <a:r>
              <a:rPr lang="en-IN" b="1" u="sng" dirty="0">
                <a:solidFill>
                  <a:srgbClr val="02225A"/>
                </a:solidFill>
              </a:rPr>
              <a:t> (Light)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12963A6-0F06-61FD-2403-4601D98A0C12}"/>
              </a:ext>
            </a:extLst>
          </p:cNvPr>
          <p:cNvSpPr/>
          <p:nvPr/>
        </p:nvSpPr>
        <p:spPr>
          <a:xfrm>
            <a:off x="2915896" y="901515"/>
            <a:ext cx="1206500" cy="444500"/>
          </a:xfrm>
          <a:prstGeom prst="roundRect">
            <a:avLst/>
          </a:prstGeom>
          <a:solidFill>
            <a:srgbClr val="FF737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b="1" dirty="0">
                <a:solidFill>
                  <a:schemeClr val="tx1"/>
                </a:solidFill>
              </a:rPr>
              <a:t>प्रकाश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04F263E-75A4-7DA1-5E27-2F6E011268A7}"/>
              </a:ext>
            </a:extLst>
          </p:cNvPr>
          <p:cNvSpPr/>
          <p:nvPr/>
        </p:nvSpPr>
        <p:spPr>
          <a:xfrm>
            <a:off x="4122395" y="1514382"/>
            <a:ext cx="1868829" cy="444500"/>
          </a:xfrm>
          <a:prstGeom prst="roundRect">
            <a:avLst/>
          </a:prstGeom>
          <a:solidFill>
            <a:srgbClr val="A7FC7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b="1" dirty="0" err="1">
                <a:solidFill>
                  <a:schemeClr val="tx1"/>
                </a:solidFill>
              </a:rPr>
              <a:t>तरंगीय</a:t>
            </a:r>
            <a:r>
              <a:rPr lang="hi-IN" b="1" dirty="0">
                <a:solidFill>
                  <a:schemeClr val="tx1"/>
                </a:solidFill>
              </a:rPr>
              <a:t> प्रकृति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DBA33C2-E225-07B8-5538-D04CB6FB7521}"/>
              </a:ext>
            </a:extLst>
          </p:cNvPr>
          <p:cNvSpPr/>
          <p:nvPr/>
        </p:nvSpPr>
        <p:spPr>
          <a:xfrm>
            <a:off x="1047067" y="1514382"/>
            <a:ext cx="1868829" cy="444500"/>
          </a:xfrm>
          <a:prstGeom prst="roundRect">
            <a:avLst/>
          </a:prstGeom>
          <a:solidFill>
            <a:srgbClr val="A7FC7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b="1" dirty="0" err="1">
                <a:solidFill>
                  <a:schemeClr val="tx1"/>
                </a:solidFill>
              </a:rPr>
              <a:t>कणिकीय</a:t>
            </a:r>
            <a:r>
              <a:rPr lang="hi-IN" b="1" dirty="0">
                <a:solidFill>
                  <a:schemeClr val="tx1"/>
                </a:solidFill>
              </a:rPr>
              <a:t> प्रकृति</a:t>
            </a:r>
            <a:endParaRPr lang="en-IN" b="1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0F9D82-5273-0D47-4733-3F93CC966545}"/>
              </a:ext>
            </a:extLst>
          </p:cNvPr>
          <p:cNvCxnSpPr>
            <a:stCxn id="10" idx="3"/>
            <a:endCxn id="9" idx="1"/>
          </p:cNvCxnSpPr>
          <p:nvPr/>
        </p:nvCxnSpPr>
        <p:spPr>
          <a:xfrm>
            <a:off x="2915896" y="1736632"/>
            <a:ext cx="120649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A4ACBEC-A4DA-76CF-0940-F6B18E351457}"/>
              </a:ext>
            </a:extLst>
          </p:cNvPr>
          <p:cNvCxnSpPr>
            <a:cxnSpLocks/>
          </p:cNvCxnSpPr>
          <p:nvPr/>
        </p:nvCxnSpPr>
        <p:spPr>
          <a:xfrm flipV="1">
            <a:off x="3455645" y="1346015"/>
            <a:ext cx="0" cy="39061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714387-58C1-A6F3-A40B-C1F089EB9D52}"/>
              </a:ext>
            </a:extLst>
          </p:cNvPr>
          <p:cNvSpPr txBox="1"/>
          <p:nvPr/>
        </p:nvSpPr>
        <p:spPr>
          <a:xfrm>
            <a:off x="2915896" y="1715347"/>
            <a:ext cx="24050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1600" b="1" dirty="0" err="1"/>
              <a:t>द्वैती</a:t>
            </a:r>
            <a:r>
              <a:rPr lang="hi-IN" sz="1600" b="1" dirty="0"/>
              <a:t> प्रकृति</a:t>
            </a:r>
            <a:endParaRPr lang="en-IN" sz="1600" b="1" dirty="0"/>
          </a:p>
        </p:txBody>
      </p:sp>
      <p:pic>
        <p:nvPicPr>
          <p:cNvPr id="2050" name="Picture 2" descr="Candle Burning Dark Stock Vector (Royalty Free) 46650589 ...">
            <a:extLst>
              <a:ext uri="{FF2B5EF4-FFF2-40B4-BE49-F238E27FC236}">
                <a16:creationId xmlns:a16="http://schemas.microsoft.com/office/drawing/2014/main" id="{70DBEA53-C68D-8A87-37F6-115489494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81"/>
          <a:stretch>
            <a:fillRect/>
          </a:stretch>
        </p:blipFill>
        <p:spPr bwMode="auto">
          <a:xfrm>
            <a:off x="6346141" y="723807"/>
            <a:ext cx="2476500" cy="247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621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057E5-4410-8694-1D1A-A52C1EB1C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8281A8B-B27F-1621-CEED-73D01A992168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02225A"/>
                </a:solidFill>
              </a:rPr>
              <a:t>प्रकाश</a:t>
            </a:r>
            <a:r>
              <a:rPr lang="en-IN" b="1" u="sng" dirty="0">
                <a:solidFill>
                  <a:srgbClr val="02225A"/>
                </a:solidFill>
              </a:rPr>
              <a:t> (Light)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2CB971-3096-4FF7-B4F0-92CCE5773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012520"/>
            <a:ext cx="5742653" cy="3383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यह एक प्रकार की ऊर्जा है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जो बहुत ही सूक्ष्म कणों से मिलकर बनी होती है और इसके चलने का पथ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तरंगीय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होता है। 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प्रकाश वस्तुओं को दृश्य बनाता है। </a:t>
            </a:r>
            <a:endParaRPr kumimoji="0" lang="en-IN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सूर्य का प्रकाश दिन के समय वस्तुओं को देखने में मदद करता है। 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Mangal" panose="02040503050203030202" pitchFamily="18" charset="0"/>
              </a:rPr>
              <a:t>हम किसी वस्तु को कैसे देख पाते हैं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Mangal" panose="02040503050203030202" pitchFamily="18" charset="0"/>
              </a:rPr>
              <a:t>?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endParaRPr kumimoji="0" lang="en-IN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वस्तु पर पड़ने वाले प्रकाश को वस्तु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परावर्तित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कर देती है। जब यह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परावर्तित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किरण हमारी आँखों द्वारा ग्रहण की जाती है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तो यह वस्तु को देखने योग्य बनाती है। 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Candle Burning Dark Stock Vector (Royalty Free) 46650589 ...">
            <a:extLst>
              <a:ext uri="{FF2B5EF4-FFF2-40B4-BE49-F238E27FC236}">
                <a16:creationId xmlns:a16="http://schemas.microsoft.com/office/drawing/2014/main" id="{E22AD278-DE0B-8313-2C27-B820FAD87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81"/>
          <a:stretch>
            <a:fillRect/>
          </a:stretch>
        </p:blipFill>
        <p:spPr bwMode="auto">
          <a:xfrm>
            <a:off x="6346141" y="723807"/>
            <a:ext cx="2476500" cy="247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423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CE58F-F450-630B-1C4D-3F566F6D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7459543-60BB-780F-B4F6-59C6814B59C5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02225A"/>
                </a:solidFill>
              </a:rPr>
              <a:t>प्रकाश</a:t>
            </a:r>
            <a:r>
              <a:rPr lang="en-IN" b="1" u="sng" dirty="0">
                <a:solidFill>
                  <a:srgbClr val="02225A"/>
                </a:solidFill>
              </a:rPr>
              <a:t> (Light)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221F34-BFDF-24D3-4DA2-9847055EA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763243"/>
            <a:ext cx="5801647" cy="282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प्रकाश की किरण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: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जब प्रकाश अपने स्रोत से गमन करता है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तो यह एक सीधी और सरल रेखा में होता है। इस रेखा को प्रकाश की किरण कहते हैं।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छाया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: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जब प्रकाश किसी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अपारदर्शी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वस्तु से होकर गुजरता है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तो वह प्रकाश की किरण को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परावर्तित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कर देता है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जिससे उस वस्तु की छाया बनती है।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9" name="Picture 3" descr="Silhouette boss shouts at employee full body black color ...">
            <a:extLst>
              <a:ext uri="{FF2B5EF4-FFF2-40B4-BE49-F238E27FC236}">
                <a16:creationId xmlns:a16="http://schemas.microsoft.com/office/drawing/2014/main" id="{F604B5B2-04E7-8CA4-B869-442B12B75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39"/>
          <a:stretch>
            <a:fillRect/>
          </a:stretch>
        </p:blipFill>
        <p:spPr bwMode="auto">
          <a:xfrm>
            <a:off x="6430297" y="901515"/>
            <a:ext cx="2610464" cy="291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84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E8970-0574-2341-450C-D5143BA0B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AC47A9A-1397-9B62-7DE3-28496C13A052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2225A"/>
                </a:solidFill>
              </a:rPr>
              <a:t>प्रकाश</a:t>
            </a:r>
            <a:r>
              <a:rPr lang="en-US" b="1" dirty="0">
                <a:solidFill>
                  <a:srgbClr val="02225A"/>
                </a:solidFill>
              </a:rPr>
              <a:t> </a:t>
            </a:r>
            <a:r>
              <a:rPr lang="en-US" b="1" dirty="0" err="1">
                <a:solidFill>
                  <a:srgbClr val="02225A"/>
                </a:solidFill>
              </a:rPr>
              <a:t>का</a:t>
            </a:r>
            <a:r>
              <a:rPr lang="en-US" b="1" dirty="0">
                <a:solidFill>
                  <a:srgbClr val="02225A"/>
                </a:solidFill>
              </a:rPr>
              <a:t> </a:t>
            </a:r>
            <a:r>
              <a:rPr lang="en-US" b="1" dirty="0" err="1">
                <a:solidFill>
                  <a:srgbClr val="02225A"/>
                </a:solidFill>
              </a:rPr>
              <a:t>परावर्तन</a:t>
            </a:r>
            <a:r>
              <a:rPr lang="en-US" b="1" dirty="0">
                <a:solidFill>
                  <a:srgbClr val="02225A"/>
                </a:solidFill>
              </a:rPr>
              <a:t> (Reflection of Light)</a:t>
            </a:r>
            <a:endParaRPr lang="en-IN" b="1" u="sng" dirty="0">
              <a:solidFill>
                <a:srgbClr val="02225A"/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1622971-79B8-5B8D-2736-255C96E60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831151"/>
            <a:ext cx="6229351" cy="282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जब प्रकाश की किरण किसी चमकीले सतह या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परावर्तक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पृष्ठ से टकराकर उसी माध्यम में वापस मुड़ जाती है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तो इस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परिघटना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को प्रकाश का परावर्तन कहते हैं।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प्रकाश का परावर्तन हमेशा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अपारदर्शी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वस्तुओं से होता है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जबकि अपवर्तन पारदर्शी वस्तुओं से होता है।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5" name="Picture 5" descr="Light Waves Quiz">
            <a:extLst>
              <a:ext uri="{FF2B5EF4-FFF2-40B4-BE49-F238E27FC236}">
                <a16:creationId xmlns:a16="http://schemas.microsoft.com/office/drawing/2014/main" id="{C522C2D8-09E7-224F-CF21-8F5CBD77E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6" y="1181100"/>
            <a:ext cx="2466868" cy="176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358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A4DBF-4D4C-F371-A36C-CFDF1BD97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CDA8B88-487A-3F92-1AFF-80C1F4ABD1C0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2225A"/>
                </a:solidFill>
              </a:rPr>
              <a:t>प्रकाश</a:t>
            </a:r>
            <a:r>
              <a:rPr lang="en-US" b="1" dirty="0">
                <a:solidFill>
                  <a:srgbClr val="02225A"/>
                </a:solidFill>
              </a:rPr>
              <a:t> </a:t>
            </a:r>
            <a:r>
              <a:rPr lang="en-US" b="1" dirty="0" err="1">
                <a:solidFill>
                  <a:srgbClr val="02225A"/>
                </a:solidFill>
              </a:rPr>
              <a:t>का</a:t>
            </a:r>
            <a:r>
              <a:rPr lang="en-US" b="1" dirty="0">
                <a:solidFill>
                  <a:srgbClr val="02225A"/>
                </a:solidFill>
              </a:rPr>
              <a:t> </a:t>
            </a:r>
            <a:r>
              <a:rPr lang="en-US" b="1" dirty="0" err="1">
                <a:solidFill>
                  <a:srgbClr val="02225A"/>
                </a:solidFill>
              </a:rPr>
              <a:t>परावर्तन</a:t>
            </a:r>
            <a:r>
              <a:rPr lang="en-US" b="1" dirty="0">
                <a:solidFill>
                  <a:srgbClr val="02225A"/>
                </a:solidFill>
              </a:rPr>
              <a:t> (Reflection of Light)</a:t>
            </a:r>
            <a:endParaRPr lang="en-IN" b="1" u="sng" dirty="0">
              <a:solidFill>
                <a:srgbClr val="02225A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3C5F46-B20A-111B-260E-D45241CDAD1F}"/>
              </a:ext>
            </a:extLst>
          </p:cNvPr>
          <p:cNvSpPr txBox="1"/>
          <p:nvPr/>
        </p:nvSpPr>
        <p:spPr>
          <a:xfrm>
            <a:off x="777875" y="901515"/>
            <a:ext cx="4578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660000"/>
                </a:solidFill>
              </a:rPr>
              <a:t>प्रकाश के परावर्तन के नियम:</a:t>
            </a:r>
            <a:endParaRPr lang="en-IN" b="1" u="sng" dirty="0">
              <a:solidFill>
                <a:srgbClr val="660000"/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0167344-A999-F050-70EE-0B378B3C8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" y="1261253"/>
            <a:ext cx="5401699" cy="323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lvl="0" indent="-5143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LcPeriod"/>
            </a:pP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आपतन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कोण</a:t>
            </a:r>
            <a:r>
              <a:rPr kumimoji="0" lang="en-IN" altLang="en-US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(</a:t>
            </a:r>
            <a:r>
              <a:rPr lang="en-IN" sz="2000" b="1" dirty="0"/>
              <a:t>∠</a:t>
            </a:r>
            <a:r>
              <a:rPr lang="en-IN" sz="2000" b="1" dirty="0" err="1"/>
              <a:t>i</a:t>
            </a:r>
            <a:r>
              <a:rPr lang="en-IN" sz="2000" b="1" dirty="0"/>
              <a:t>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परावर्तन कोण </a:t>
            </a:r>
            <a:r>
              <a:rPr kumimoji="0" lang="en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(</a:t>
            </a:r>
            <a:r>
              <a:rPr lang="en-IN" sz="2000" b="1" dirty="0"/>
              <a:t>∠r)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के समान होता है।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LcPeriod"/>
              <a:tabLst/>
            </a:pP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आपतित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किरण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परावर्तित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किरण और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अभिलम्ब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(Normal)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सभी एक ही तल में होते हैं।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Google Sans Text"/>
                <a:cs typeface="Mangal" panose="02040503050203030202" pitchFamily="18" charset="0"/>
              </a:rPr>
              <a:t>नोट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Google Sans Text"/>
                <a:cs typeface="Mangal" panose="02040503050203030202" pitchFamily="18" charset="0"/>
              </a:rPr>
              <a:t>: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परावर्तन का यह नियम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गोलीय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दर्पण सहित सभी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परावर्तक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पृष्ठों पर लागू होता है।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7" name="Picture 3" descr="Basic theory of Reflection of Light (in bengali)|| Law's of Reflection|| Shakya Bhowmik - YouTube">
            <a:extLst>
              <a:ext uri="{FF2B5EF4-FFF2-40B4-BE49-F238E27FC236}">
                <a16:creationId xmlns:a16="http://schemas.microsoft.com/office/drawing/2014/main" id="{ECDD8F6C-D5E5-31ED-6734-6EFEB76DE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8" b="13468"/>
          <a:stretch>
            <a:fillRect/>
          </a:stretch>
        </p:blipFill>
        <p:spPr bwMode="auto">
          <a:xfrm>
            <a:off x="6179574" y="1086181"/>
            <a:ext cx="2856174" cy="260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288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09C4E-ED98-D377-14DA-F4B505B49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9AB03C3-BD95-8629-FF91-ECFD346C15FE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2225A"/>
                </a:solidFill>
              </a:rPr>
              <a:t>प्रकाश</a:t>
            </a:r>
            <a:r>
              <a:rPr lang="en-US" b="1" dirty="0">
                <a:solidFill>
                  <a:srgbClr val="02225A"/>
                </a:solidFill>
              </a:rPr>
              <a:t> </a:t>
            </a:r>
            <a:r>
              <a:rPr lang="en-US" b="1" dirty="0" err="1">
                <a:solidFill>
                  <a:srgbClr val="02225A"/>
                </a:solidFill>
              </a:rPr>
              <a:t>का</a:t>
            </a:r>
            <a:r>
              <a:rPr lang="en-US" b="1" dirty="0">
                <a:solidFill>
                  <a:srgbClr val="02225A"/>
                </a:solidFill>
              </a:rPr>
              <a:t> </a:t>
            </a:r>
            <a:r>
              <a:rPr lang="en-US" b="1" dirty="0" err="1">
                <a:solidFill>
                  <a:srgbClr val="02225A"/>
                </a:solidFill>
              </a:rPr>
              <a:t>परावर्तन</a:t>
            </a:r>
            <a:r>
              <a:rPr lang="en-US" b="1" dirty="0">
                <a:solidFill>
                  <a:srgbClr val="02225A"/>
                </a:solidFill>
              </a:rPr>
              <a:t> (Reflection of Light)</a:t>
            </a:r>
            <a:endParaRPr lang="en-IN" b="1" u="sng" dirty="0">
              <a:solidFill>
                <a:srgbClr val="02225A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29C7B-0BB9-4D84-4FEE-B03ADE31ED82}"/>
              </a:ext>
            </a:extLst>
          </p:cNvPr>
          <p:cNvSpPr txBox="1"/>
          <p:nvPr/>
        </p:nvSpPr>
        <p:spPr>
          <a:xfrm>
            <a:off x="777875" y="901515"/>
            <a:ext cx="4578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dirty="0">
                <a:solidFill>
                  <a:srgbClr val="660000"/>
                </a:solidFill>
              </a:rPr>
              <a:t>परावर्तन के प्रकार:</a:t>
            </a:r>
            <a:endParaRPr lang="en-IN" b="1" u="sng" dirty="0">
              <a:solidFill>
                <a:srgbClr val="66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EFFA05-67D9-4FAD-FFD6-E4963928C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248978"/>
            <a:ext cx="5334683" cy="2275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00050" marR="0" lvl="0" indent="-4000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LcPeriod"/>
              <a:tabLst/>
            </a:pP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Mangal" panose="02040503050203030202" pitchFamily="18" charset="0"/>
              </a:rPr>
              <a:t>नियमित परावर्तन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Mangal" panose="02040503050203030202" pitchFamily="18" charset="0"/>
              </a:rPr>
              <a:t>(Specular/Regular Reflection):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यह चिकनी सतह से होता है और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आपतित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किरणें परावर्तन के बाद भी समांतर रहती हैं। 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00050" marR="0" lvl="0" indent="-4000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LcPeriod"/>
              <a:tabLst/>
            </a:pP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Mangal" panose="02040503050203030202" pitchFamily="18" charset="0"/>
              </a:rPr>
              <a:t>अनियमित परावर्तन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Mangal" panose="02040503050203030202" pitchFamily="18" charset="0"/>
              </a:rPr>
              <a:t>(Diffused/Irregular Reflection):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यह खुरदरी सतह से होता है और परावर्तन के बाद किरणें समांतर नहीं रहती हैं। 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71" name="Picture 3" descr="Regular and irregular reflections - YouTube">
            <a:extLst>
              <a:ext uri="{FF2B5EF4-FFF2-40B4-BE49-F238E27FC236}">
                <a16:creationId xmlns:a16="http://schemas.microsoft.com/office/drawing/2014/main" id="{696C6127-170C-0B4E-5444-3890A428A7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" t="27348" r="52334"/>
          <a:stretch>
            <a:fillRect/>
          </a:stretch>
        </p:blipFill>
        <p:spPr bwMode="auto">
          <a:xfrm>
            <a:off x="6269942" y="901515"/>
            <a:ext cx="1346200" cy="124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Regular and irregular reflections - YouTube">
            <a:extLst>
              <a:ext uri="{FF2B5EF4-FFF2-40B4-BE49-F238E27FC236}">
                <a16:creationId xmlns:a16="http://schemas.microsoft.com/office/drawing/2014/main" id="{659E8124-6DC7-FB09-0557-B1543CD10D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3" t="27750" r="2651"/>
          <a:stretch>
            <a:fillRect/>
          </a:stretch>
        </p:blipFill>
        <p:spPr bwMode="auto">
          <a:xfrm>
            <a:off x="6269942" y="2676955"/>
            <a:ext cx="1346200" cy="123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2F73A4-1334-DD2E-07F2-74B1F0A7F8E8}"/>
              </a:ext>
            </a:extLst>
          </p:cNvPr>
          <p:cNvSpPr txBox="1"/>
          <p:nvPr/>
        </p:nvSpPr>
        <p:spPr>
          <a:xfrm>
            <a:off x="6435042" y="2096338"/>
            <a:ext cx="1578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REGULAR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0CE9E6-5C4F-CDF2-9B85-CF50E560744B}"/>
              </a:ext>
            </a:extLst>
          </p:cNvPr>
          <p:cNvSpPr txBox="1"/>
          <p:nvPr/>
        </p:nvSpPr>
        <p:spPr>
          <a:xfrm>
            <a:off x="6422342" y="3874523"/>
            <a:ext cx="1578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IRREGULAR </a:t>
            </a:r>
          </a:p>
        </p:txBody>
      </p:sp>
    </p:spTree>
    <p:extLst>
      <p:ext uri="{BB962C8B-B14F-4D97-AF65-F5344CB8AC3E}">
        <p14:creationId xmlns:p14="http://schemas.microsoft.com/office/powerpoint/2010/main" val="1543746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E28A-CB25-9FCB-2FF5-897088228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01D847AF-C0AD-2DA7-DDA2-3F6042079530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02225A"/>
                </a:solidFill>
              </a:rPr>
              <a:t>दर्पण (</a:t>
            </a:r>
            <a:r>
              <a:rPr lang="en-IN" b="1" u="sng" dirty="0">
                <a:solidFill>
                  <a:srgbClr val="02225A"/>
                </a:solidFill>
              </a:rPr>
              <a:t>Mirror)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64176CB-35E5-0A0B-932E-4C17548D89D8}"/>
              </a:ext>
            </a:extLst>
          </p:cNvPr>
          <p:cNvSpPr/>
          <p:nvPr/>
        </p:nvSpPr>
        <p:spPr>
          <a:xfrm>
            <a:off x="3550556" y="1090387"/>
            <a:ext cx="1193800" cy="508000"/>
          </a:xfrm>
          <a:prstGeom prst="roundRect">
            <a:avLst/>
          </a:prstGeom>
          <a:solidFill>
            <a:srgbClr val="FF737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/>
              <a:t>दर्पण</a:t>
            </a:r>
            <a:endParaRPr lang="en-IN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9799376-208D-A250-9D78-E1861A19D2B4}"/>
              </a:ext>
            </a:extLst>
          </p:cNvPr>
          <p:cNvSpPr/>
          <p:nvPr/>
        </p:nvSpPr>
        <p:spPr>
          <a:xfrm>
            <a:off x="1601106" y="1826597"/>
            <a:ext cx="1949450" cy="646002"/>
          </a:xfrm>
          <a:prstGeom prst="roundRect">
            <a:avLst/>
          </a:prstGeom>
          <a:solidFill>
            <a:srgbClr val="A7FC7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AD549A5-C4A1-0E4D-E782-BA0E05A9CFDD}"/>
              </a:ext>
            </a:extLst>
          </p:cNvPr>
          <p:cNvSpPr/>
          <p:nvPr/>
        </p:nvSpPr>
        <p:spPr>
          <a:xfrm>
            <a:off x="4744356" y="1826597"/>
            <a:ext cx="1949450" cy="646002"/>
          </a:xfrm>
          <a:prstGeom prst="roundRect">
            <a:avLst/>
          </a:prstGeom>
          <a:solidFill>
            <a:srgbClr val="A7FC7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C3BE232-2EDF-E4B9-5254-284091EAB302}"/>
              </a:ext>
            </a:extLst>
          </p:cNvPr>
          <p:cNvSpPr/>
          <p:nvPr/>
        </p:nvSpPr>
        <p:spPr>
          <a:xfrm>
            <a:off x="4350656" y="2716357"/>
            <a:ext cx="1949450" cy="69687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/>
              <a:t>उत्तल दर्पण (</a:t>
            </a:r>
            <a:r>
              <a:rPr lang="en-IN" b="1" dirty="0"/>
              <a:t>Convex Mirror)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CD4CA14-3A70-E205-8071-37D74753D1D1}"/>
              </a:ext>
            </a:extLst>
          </p:cNvPr>
          <p:cNvSpPr/>
          <p:nvPr/>
        </p:nvSpPr>
        <p:spPr>
          <a:xfrm>
            <a:off x="6776356" y="2716356"/>
            <a:ext cx="1949450" cy="69687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A46BC97-63CA-6E20-286D-53BF0F5A0740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4143828" y="1598387"/>
            <a:ext cx="3628" cy="55898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CAC627-C989-28CD-72E7-A058745D2133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3550556" y="2149598"/>
            <a:ext cx="1193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06904FE-1043-359D-2B5C-CC858F64D142}"/>
              </a:ext>
            </a:extLst>
          </p:cNvPr>
          <p:cNvCxnSpPr>
            <a:cxnSpLocks/>
          </p:cNvCxnSpPr>
          <p:nvPr/>
        </p:nvCxnSpPr>
        <p:spPr>
          <a:xfrm>
            <a:off x="6300106" y="3157317"/>
            <a:ext cx="4762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BF7B91D-9C11-FD64-60D2-20EA9C383A5D}"/>
              </a:ext>
            </a:extLst>
          </p:cNvPr>
          <p:cNvCxnSpPr>
            <a:cxnSpLocks/>
          </p:cNvCxnSpPr>
          <p:nvPr/>
        </p:nvCxnSpPr>
        <p:spPr>
          <a:xfrm>
            <a:off x="6490064" y="2472599"/>
            <a:ext cx="0" cy="6847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Rectangle 3">
            <a:extLst>
              <a:ext uri="{FF2B5EF4-FFF2-40B4-BE49-F238E27FC236}">
                <a16:creationId xmlns:a16="http://schemas.microsoft.com/office/drawing/2014/main" id="{F1968819-9A38-BC42-D718-51612C068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6162" y="1880512"/>
            <a:ext cx="249401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समतल दर्पण </a:t>
            </a:r>
            <a:endParaRPr kumimoji="0" lang="en-IN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(Plane mirror)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53416427-C0C3-EFF5-497E-76FF010B3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448" y="1864985"/>
            <a:ext cx="249401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i-IN" sz="1600" b="1" dirty="0" err="1"/>
              <a:t>गोलीय</a:t>
            </a:r>
            <a:r>
              <a:rPr lang="hi-IN" sz="1600" b="1" dirty="0"/>
              <a:t> दर्पण </a:t>
            </a:r>
            <a:endParaRPr lang="en-IN" sz="1600" b="1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i-IN" sz="1600" b="1" dirty="0"/>
              <a:t>(</a:t>
            </a:r>
            <a:r>
              <a:rPr lang="en-IN" sz="1600" b="1" dirty="0"/>
              <a:t>Spherical mirror)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7BD5BE-0626-9BD2-433F-6B98414D72D3}"/>
              </a:ext>
            </a:extLst>
          </p:cNvPr>
          <p:cNvSpPr txBox="1"/>
          <p:nvPr/>
        </p:nvSpPr>
        <p:spPr>
          <a:xfrm>
            <a:off x="5983476" y="2754745"/>
            <a:ext cx="28128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hi-IN" b="1" dirty="0"/>
              <a:t>अवतल दर्पण </a:t>
            </a:r>
            <a:endParaRPr lang="en-IN" b="1" dirty="0"/>
          </a:p>
          <a:p>
            <a:pPr lvl="2"/>
            <a:r>
              <a:rPr lang="hi-IN" b="1" dirty="0"/>
              <a:t>(</a:t>
            </a:r>
            <a:r>
              <a:rPr lang="en-IN" b="1" dirty="0"/>
              <a:t>Concave mirror)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8387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86E14-CE0A-D4B8-F8C3-E7703F4EB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E551E3A-C674-12CF-F57C-F025A3F84DD0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02225A"/>
                </a:solidFill>
              </a:rPr>
              <a:t>दर्पण (</a:t>
            </a:r>
            <a:r>
              <a:rPr lang="en-IN" b="1" u="sng" dirty="0">
                <a:solidFill>
                  <a:srgbClr val="02225A"/>
                </a:solidFill>
              </a:rPr>
              <a:t>Mirror)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BA7A22-6C35-505C-7559-3E85F228F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701459"/>
            <a:ext cx="5801647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dirty="0">
                <a:solidFill>
                  <a:srgbClr val="660000"/>
                </a:solidFill>
              </a:rPr>
              <a:t>(A) </a:t>
            </a:r>
            <a:r>
              <a:rPr lang="hi-IN" sz="1600" b="1" dirty="0">
                <a:solidFill>
                  <a:srgbClr val="660000"/>
                </a:solidFill>
              </a:rPr>
              <a:t>समतल दर्पण (</a:t>
            </a:r>
            <a:r>
              <a:rPr lang="en-IN" sz="1600" b="1" dirty="0">
                <a:solidFill>
                  <a:srgbClr val="660000"/>
                </a:solidFill>
              </a:rPr>
              <a:t>Plane mirror):</a:t>
            </a:r>
            <a:r>
              <a:rPr lang="en-IN" sz="1600" b="1" dirty="0"/>
              <a:t> </a:t>
            </a:r>
            <a:r>
              <a:rPr lang="hi-IN" sz="1600" b="1" dirty="0"/>
              <a:t>इसका </a:t>
            </a:r>
            <a:r>
              <a:rPr lang="hi-IN" sz="1600" b="1" dirty="0" err="1"/>
              <a:t>परावर्तक</a:t>
            </a:r>
            <a:r>
              <a:rPr lang="hi-IN" sz="1600" b="1" dirty="0"/>
              <a:t> पृष्ठ सीधा तथा सपाट होता है। </a:t>
            </a:r>
            <a:endParaRPr lang="en-IN" sz="1600" b="1" dirty="0"/>
          </a:p>
          <a:p>
            <a:pPr>
              <a:lnSpc>
                <a:spcPct val="150000"/>
              </a:lnSpc>
            </a:pPr>
            <a:r>
              <a:rPr lang="hi-IN" sz="1600" b="1" dirty="0">
                <a:highlight>
                  <a:srgbClr val="FFFF00"/>
                </a:highlight>
              </a:rPr>
              <a:t>परिभाषा</a:t>
            </a:r>
            <a:r>
              <a:rPr lang="en-IN" sz="1600" b="1" dirty="0">
                <a:highlight>
                  <a:srgbClr val="FFFF00"/>
                </a:highlight>
              </a:rPr>
              <a:t>: </a:t>
            </a:r>
            <a:r>
              <a:rPr lang="hi-IN" sz="1600" b="1" dirty="0"/>
              <a:t>ऐसे दर्पण जिनका </a:t>
            </a:r>
            <a:r>
              <a:rPr lang="hi-IN" sz="1600" b="1" dirty="0" err="1"/>
              <a:t>परावर्तक</a:t>
            </a:r>
            <a:r>
              <a:rPr lang="hi-IN" sz="1600" b="1" dirty="0"/>
              <a:t> पृष्ठ समतल हो, समतल दर्पण कहलाता है।</a:t>
            </a:r>
            <a:endParaRPr lang="en-IN" sz="1600" b="1" dirty="0"/>
          </a:p>
          <a:p>
            <a:pPr>
              <a:lnSpc>
                <a:spcPct val="150000"/>
              </a:lnSpc>
            </a:pPr>
            <a:r>
              <a:rPr lang="hi-IN" sz="1600" b="1" u="sng" dirty="0">
                <a:solidFill>
                  <a:srgbClr val="660000"/>
                </a:solidFill>
              </a:rPr>
              <a:t>समतल दर्पण का उपयोग</a:t>
            </a:r>
            <a:r>
              <a:rPr lang="en-IN" sz="1600" b="1" u="sng" dirty="0">
                <a:solidFill>
                  <a:srgbClr val="660000"/>
                </a:solidFill>
              </a:rPr>
              <a:t>:</a:t>
            </a:r>
          </a:p>
          <a:p>
            <a:pPr marL="514350" indent="-514350">
              <a:lnSpc>
                <a:spcPct val="150000"/>
              </a:lnSpc>
              <a:buAutoNum type="romanLcParenBoth"/>
            </a:pPr>
            <a:r>
              <a:rPr lang="hi-IN" sz="1600" b="1" dirty="0"/>
              <a:t>इसका उपयोग घरों में चेहरा देखने के लिए किया जाता है।</a:t>
            </a:r>
            <a:endParaRPr lang="en-IN" sz="1600" b="1" dirty="0"/>
          </a:p>
          <a:p>
            <a:pPr marL="514350" indent="-514350">
              <a:lnSpc>
                <a:spcPct val="150000"/>
              </a:lnSpc>
              <a:buAutoNum type="romanLcParenBoth"/>
            </a:pPr>
            <a:r>
              <a:rPr lang="hi-IN" sz="1600" b="1" dirty="0"/>
              <a:t>सैलून तथा ब्यूटी पार्लर आदि में किया जाता है।</a:t>
            </a:r>
            <a:endParaRPr lang="en-IN" sz="1600" b="1" dirty="0"/>
          </a:p>
          <a:p>
            <a:pPr>
              <a:lnSpc>
                <a:spcPct val="150000"/>
              </a:lnSpc>
            </a:pPr>
            <a:r>
              <a:rPr lang="hi-IN" sz="1600" b="1" dirty="0">
                <a:solidFill>
                  <a:srgbClr val="660000"/>
                </a:solidFill>
              </a:rPr>
              <a:t>समतल दर्पण द्वारा बने प्रतिबिंब की प्रकृति</a:t>
            </a:r>
            <a:r>
              <a:rPr lang="en-IN" sz="1600" b="1" dirty="0">
                <a:solidFill>
                  <a:srgbClr val="66000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hi-IN" sz="1600" b="1" dirty="0"/>
              <a:t>इसके द्वारा बना प्रतिबिंब आभासी और सीधा होता है तथा प्रतिबिंब दर्पण के पीछे उतनी दूरी पर बनता है जितनी दूरी पर </a:t>
            </a:r>
            <a:r>
              <a:rPr lang="hi-IN" sz="1600" b="1" dirty="0" err="1"/>
              <a:t>बिंब</a:t>
            </a:r>
            <a:r>
              <a:rPr lang="hi-IN" sz="1600" b="1" dirty="0"/>
              <a:t> दर्पण के सामने रखा होता है।</a:t>
            </a:r>
          </a:p>
          <a:p>
            <a:pPr>
              <a:lnSpc>
                <a:spcPct val="150000"/>
              </a:lnSpc>
            </a:pPr>
            <a:endParaRPr lang="hi-IN" sz="1600" b="1" dirty="0"/>
          </a:p>
        </p:txBody>
      </p:sp>
      <p:pic>
        <p:nvPicPr>
          <p:cNvPr id="9218" name="Picture 2" descr="Stations …could be made at Ikea">
            <a:extLst>
              <a:ext uri="{FF2B5EF4-FFF2-40B4-BE49-F238E27FC236}">
                <a16:creationId xmlns:a16="http://schemas.microsoft.com/office/drawing/2014/main" id="{4BCA2C53-69E5-E1B1-8309-09946F254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880" y="1143000"/>
            <a:ext cx="208542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240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E69B8-5802-3461-A063-1D0AAF5E8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967B22D-0002-AA11-E807-AC4A51A93C3B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>
                <a:solidFill>
                  <a:srgbClr val="02225A"/>
                </a:solidFill>
              </a:rPr>
              <a:t>दर्पण (</a:t>
            </a:r>
            <a:r>
              <a:rPr lang="en-IN" b="1" u="sng" dirty="0">
                <a:solidFill>
                  <a:srgbClr val="02225A"/>
                </a:solidFill>
              </a:rPr>
              <a:t>Mirror)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5A57B5-978E-349E-D0BA-DE6F3BFC8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822433"/>
            <a:ext cx="6089914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dirty="0">
                <a:solidFill>
                  <a:srgbClr val="660000"/>
                </a:solidFill>
              </a:rPr>
              <a:t>(B) </a:t>
            </a:r>
            <a:r>
              <a:rPr lang="hi-IN" sz="1600" b="1" dirty="0" err="1">
                <a:solidFill>
                  <a:srgbClr val="660000"/>
                </a:solidFill>
              </a:rPr>
              <a:t>गोलीय</a:t>
            </a:r>
            <a:r>
              <a:rPr lang="hi-IN" sz="1600" b="1" dirty="0">
                <a:solidFill>
                  <a:srgbClr val="660000"/>
                </a:solidFill>
              </a:rPr>
              <a:t> दर्पण (</a:t>
            </a:r>
            <a:r>
              <a:rPr lang="en-IN" sz="1600" b="1" dirty="0">
                <a:solidFill>
                  <a:srgbClr val="660000"/>
                </a:solidFill>
              </a:rPr>
              <a:t>Spherical mirror):</a:t>
            </a:r>
            <a:r>
              <a:rPr lang="en-IN" sz="1600" b="1" dirty="0"/>
              <a:t> </a:t>
            </a:r>
            <a:r>
              <a:rPr lang="hi-IN" sz="1600" b="1" dirty="0"/>
              <a:t>इसका </a:t>
            </a:r>
            <a:r>
              <a:rPr lang="hi-IN" sz="1600" b="1" dirty="0" err="1"/>
              <a:t>परावर्तक</a:t>
            </a:r>
            <a:r>
              <a:rPr lang="hi-IN" sz="1600" b="1" dirty="0"/>
              <a:t> पृष्ठ वक्र (मुड़ा हुआ) होता है। </a:t>
            </a:r>
            <a:r>
              <a:rPr lang="hi-IN" sz="1600" b="1" dirty="0" err="1"/>
              <a:t>गोलीय</a:t>
            </a:r>
            <a:r>
              <a:rPr lang="hi-IN" sz="1600" b="1" dirty="0"/>
              <a:t> दर्पण का </a:t>
            </a:r>
            <a:r>
              <a:rPr lang="hi-IN" sz="1600" b="1" dirty="0" err="1"/>
              <a:t>परावर्तक</a:t>
            </a:r>
            <a:r>
              <a:rPr lang="hi-IN" sz="1600" b="1" dirty="0"/>
              <a:t> पृष्ठ अन्दर की ओर या बाहर की ओर </a:t>
            </a:r>
            <a:r>
              <a:rPr lang="hi-IN" sz="1600" b="1" dirty="0" err="1"/>
              <a:t>वक्रित</a:t>
            </a:r>
            <a:r>
              <a:rPr lang="hi-IN" sz="1600" b="1" dirty="0"/>
              <a:t> हो सकता है।</a:t>
            </a:r>
            <a:endParaRPr lang="en-IN" sz="1600" b="1" dirty="0"/>
          </a:p>
          <a:p>
            <a:pPr>
              <a:lnSpc>
                <a:spcPct val="150000"/>
              </a:lnSpc>
            </a:pPr>
            <a:r>
              <a:rPr lang="hi-IN" sz="1600" b="1" dirty="0">
                <a:highlight>
                  <a:srgbClr val="FFFF00"/>
                </a:highlight>
              </a:rPr>
              <a:t>परिभाषा</a:t>
            </a:r>
            <a:r>
              <a:rPr lang="en-IN" sz="1600" b="1" dirty="0">
                <a:highlight>
                  <a:srgbClr val="FFFF00"/>
                </a:highlight>
              </a:rPr>
              <a:t>: </a:t>
            </a:r>
            <a:r>
              <a:rPr lang="en-IN" sz="1600" b="1" dirty="0"/>
              <a:t> </a:t>
            </a:r>
            <a:r>
              <a:rPr lang="hi-IN" sz="1600" b="1" dirty="0"/>
              <a:t>ऐसे दर्पण जिसका </a:t>
            </a:r>
            <a:r>
              <a:rPr lang="hi-IN" sz="1600" b="1" dirty="0" err="1"/>
              <a:t>परावर्तक</a:t>
            </a:r>
            <a:r>
              <a:rPr lang="hi-IN" sz="1600" b="1" dirty="0"/>
              <a:t> पृष्ठ </a:t>
            </a:r>
            <a:r>
              <a:rPr lang="hi-IN" sz="1600" b="1" dirty="0" err="1"/>
              <a:t>गोलीय</a:t>
            </a:r>
            <a:r>
              <a:rPr lang="hi-IN" sz="1600" b="1" dirty="0"/>
              <a:t> होता है, </a:t>
            </a:r>
            <a:r>
              <a:rPr lang="hi-IN" sz="1600" b="1" dirty="0" err="1"/>
              <a:t>गोलीय</a:t>
            </a:r>
            <a:r>
              <a:rPr lang="hi-IN" sz="1600" b="1" dirty="0"/>
              <a:t> दर्पण कहलाता है।</a:t>
            </a:r>
            <a:endParaRPr lang="en-IN" sz="1600" b="1" dirty="0"/>
          </a:p>
          <a:p>
            <a:pPr>
              <a:lnSpc>
                <a:spcPct val="150000"/>
              </a:lnSpc>
            </a:pPr>
            <a:r>
              <a:rPr lang="hi-IN" sz="1600" b="1" dirty="0"/>
              <a:t>इसी वक्रता के आधार पर </a:t>
            </a:r>
            <a:r>
              <a:rPr lang="hi-IN" sz="1600" b="1" dirty="0" err="1"/>
              <a:t>गोलीय</a:t>
            </a:r>
            <a:r>
              <a:rPr lang="hi-IN" sz="1600" b="1" dirty="0"/>
              <a:t> दर्पण दो प्रकार का होता है:</a:t>
            </a:r>
          </a:p>
          <a:p>
            <a:pPr>
              <a:lnSpc>
                <a:spcPct val="150000"/>
              </a:lnSpc>
            </a:pPr>
            <a:r>
              <a:rPr lang="hi-IN" sz="1600" b="1" dirty="0">
                <a:solidFill>
                  <a:srgbClr val="660000"/>
                </a:solidFill>
              </a:rPr>
              <a:t>(</a:t>
            </a:r>
            <a:r>
              <a:rPr lang="en-IN" sz="1600" b="1" dirty="0" err="1">
                <a:solidFill>
                  <a:srgbClr val="660000"/>
                </a:solidFill>
              </a:rPr>
              <a:t>i</a:t>
            </a:r>
            <a:r>
              <a:rPr lang="en-IN" sz="1600" b="1" dirty="0">
                <a:solidFill>
                  <a:srgbClr val="660000"/>
                </a:solidFill>
              </a:rPr>
              <a:t>) </a:t>
            </a:r>
            <a:r>
              <a:rPr lang="hi-IN" sz="1600" b="1" dirty="0">
                <a:solidFill>
                  <a:srgbClr val="660000"/>
                </a:solidFill>
              </a:rPr>
              <a:t>अवतल दर्पण (</a:t>
            </a:r>
            <a:r>
              <a:rPr lang="en-IN" sz="1600" b="1" dirty="0">
                <a:solidFill>
                  <a:srgbClr val="660000"/>
                </a:solidFill>
              </a:rPr>
              <a:t>Concave mirror): </a:t>
            </a:r>
            <a:r>
              <a:rPr lang="hi-IN" sz="1600" b="1" dirty="0"/>
              <a:t>इसका पृष्ठ अन्दर की ओर अर्थात् गोले के केंद्र की ओर धँसा हुआ (</a:t>
            </a:r>
            <a:r>
              <a:rPr lang="hi-IN" sz="1600" b="1" dirty="0" err="1"/>
              <a:t>वक्रित</a:t>
            </a:r>
            <a:r>
              <a:rPr lang="hi-IN" sz="1600" b="1" dirty="0"/>
              <a:t>) होता है।</a:t>
            </a:r>
          </a:p>
          <a:p>
            <a:pPr>
              <a:lnSpc>
                <a:spcPct val="150000"/>
              </a:lnSpc>
            </a:pPr>
            <a:r>
              <a:rPr lang="hi-IN" sz="1600" b="1" dirty="0">
                <a:solidFill>
                  <a:srgbClr val="660000"/>
                </a:solidFill>
              </a:rPr>
              <a:t>(</a:t>
            </a:r>
            <a:r>
              <a:rPr lang="en-IN" sz="1600" b="1" dirty="0">
                <a:solidFill>
                  <a:srgbClr val="660000"/>
                </a:solidFill>
              </a:rPr>
              <a:t>ii) </a:t>
            </a:r>
            <a:r>
              <a:rPr lang="hi-IN" sz="1600" b="1" dirty="0">
                <a:solidFill>
                  <a:srgbClr val="660000"/>
                </a:solidFill>
              </a:rPr>
              <a:t>उत्तल दर्पण (</a:t>
            </a:r>
            <a:r>
              <a:rPr lang="en-IN" sz="1600" b="1" dirty="0">
                <a:solidFill>
                  <a:srgbClr val="660000"/>
                </a:solidFill>
              </a:rPr>
              <a:t>Convex mirror):</a:t>
            </a:r>
            <a:r>
              <a:rPr lang="en-IN" sz="1600" b="1" dirty="0"/>
              <a:t> </a:t>
            </a:r>
            <a:r>
              <a:rPr lang="hi-IN" sz="1600" b="1" dirty="0"/>
              <a:t>इसका </a:t>
            </a:r>
            <a:r>
              <a:rPr lang="hi-IN" sz="1600" b="1" dirty="0" err="1"/>
              <a:t>परावर्तक</a:t>
            </a:r>
            <a:r>
              <a:rPr lang="hi-IN" sz="1600" b="1" dirty="0"/>
              <a:t> पृष्ठ बाहर की तरफ उभरा हुआ (</a:t>
            </a:r>
            <a:r>
              <a:rPr lang="hi-IN" sz="1600" b="1" dirty="0" err="1"/>
              <a:t>वक्रित</a:t>
            </a:r>
            <a:r>
              <a:rPr lang="hi-IN" sz="1600" b="1" dirty="0"/>
              <a:t>) होता है।</a:t>
            </a:r>
          </a:p>
          <a:p>
            <a:pPr>
              <a:lnSpc>
                <a:spcPct val="150000"/>
              </a:lnSpc>
            </a:pPr>
            <a:endParaRPr lang="hi-IN" sz="16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DFF5B5-C4AD-2018-0417-792F559BB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564" y="1028535"/>
            <a:ext cx="2061915" cy="308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77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F1671-29D3-0FD7-4ABA-DB9F24AD5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01CBECA-2E5B-75A9-A58F-70ADDC9BA0F9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 err="1">
                <a:solidFill>
                  <a:srgbClr val="02225A"/>
                </a:solidFill>
              </a:rPr>
              <a:t>गोलीय</a:t>
            </a:r>
            <a:r>
              <a:rPr lang="hi-IN" b="1" u="sng" dirty="0">
                <a:solidFill>
                  <a:srgbClr val="02225A"/>
                </a:solidFill>
              </a:rPr>
              <a:t> दर्पण</a:t>
            </a:r>
            <a:r>
              <a:rPr lang="en-IN" b="1" u="sng" dirty="0">
                <a:solidFill>
                  <a:srgbClr val="02225A"/>
                </a:solidFill>
              </a:rPr>
              <a:t>(Spherical Mirror)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5E9F7A-8ABC-E9E1-C2E9-3B45FF0B967D}"/>
              </a:ext>
            </a:extLst>
          </p:cNvPr>
          <p:cNvSpPr txBox="1"/>
          <p:nvPr/>
        </p:nvSpPr>
        <p:spPr>
          <a:xfrm>
            <a:off x="814848" y="901515"/>
            <a:ext cx="4579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 err="1">
                <a:solidFill>
                  <a:srgbClr val="660000"/>
                </a:solidFill>
              </a:rPr>
              <a:t>गोलीय</a:t>
            </a:r>
            <a:r>
              <a:rPr lang="hi-IN" b="1" u="sng" dirty="0">
                <a:solidFill>
                  <a:srgbClr val="660000"/>
                </a:solidFill>
              </a:rPr>
              <a:t> दर्पण के भाग</a:t>
            </a:r>
            <a:endParaRPr lang="en-IN" b="1" u="sng" dirty="0">
              <a:solidFill>
                <a:srgbClr val="660000"/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97F952B-F807-6732-2671-2F3BD99CF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270847"/>
            <a:ext cx="5654163" cy="3014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</a:rPr>
              <a:t>i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ध्रुव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</a:rPr>
              <a:t>(Pole):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गोलीय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दर्पण के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परावर्तक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पृष्ठ के केंद्र को दर्पण का ध्रुव कहते हैं। इसे अंग्रेजी के अक्षर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 दर्शाया जाता है।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</a:rPr>
              <a:t>(ii)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वक्रता केंद्र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</a:rPr>
              <a:t>(Center of Curvature):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गोलीय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दर्पण का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परावर्तक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पृष्ठ जिस गोले का भाग होता है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उस गोले के केंद्र को दर्पण का वक्रता केंद्र कहते हैं। इसे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 दर्शाया जाता है।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</a:rPr>
              <a:t>(iii)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वक्रता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त्रिज्या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</a:rPr>
              <a:t>(The Radius of Curvature):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दर्पण के ध्रुव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(P)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एवं वक्रता केंद्र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(C)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 बीच की दूरी को वक्रता </a:t>
            </a:r>
            <a:r>
              <a:rPr kumimoji="0" lang="hi-IN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त्रिज्या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कहते हैं। इसे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से दर्शाया जाता है।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08B996-0678-03BF-20FA-CE0B4F26A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629" y="858045"/>
            <a:ext cx="2765894" cy="23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79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7FE50-0F62-E9A3-CF73-34E4C98A2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0AD7EA9-1998-A7DD-0738-AB25C631484A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 err="1">
                <a:solidFill>
                  <a:srgbClr val="02225A"/>
                </a:solidFill>
              </a:rPr>
              <a:t>गोलीय</a:t>
            </a:r>
            <a:r>
              <a:rPr lang="hi-IN" b="1" u="sng" dirty="0">
                <a:solidFill>
                  <a:srgbClr val="02225A"/>
                </a:solidFill>
              </a:rPr>
              <a:t> दर्पण</a:t>
            </a:r>
            <a:r>
              <a:rPr lang="en-IN" b="1" u="sng" dirty="0">
                <a:solidFill>
                  <a:srgbClr val="02225A"/>
                </a:solidFill>
              </a:rPr>
              <a:t>(Spherical Mirror)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E6B757-C49B-D396-8BDE-CFDBAF37505A}"/>
              </a:ext>
            </a:extLst>
          </p:cNvPr>
          <p:cNvSpPr txBox="1"/>
          <p:nvPr/>
        </p:nvSpPr>
        <p:spPr>
          <a:xfrm>
            <a:off x="814848" y="901515"/>
            <a:ext cx="4579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 err="1">
                <a:solidFill>
                  <a:srgbClr val="660000"/>
                </a:solidFill>
              </a:rPr>
              <a:t>गोलीय</a:t>
            </a:r>
            <a:r>
              <a:rPr lang="hi-IN" b="1" u="sng" dirty="0">
                <a:solidFill>
                  <a:srgbClr val="660000"/>
                </a:solidFill>
              </a:rPr>
              <a:t> दर्पण के भाग</a:t>
            </a:r>
            <a:endParaRPr lang="en-IN" b="1" u="sng" dirty="0">
              <a:solidFill>
                <a:srgbClr val="66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631498-39DB-2AA0-23FA-09EE82BAF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477" y="1270847"/>
            <a:ext cx="8937523" cy="153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iv.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मुख्य अक्ष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(Principal axis):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ध्रुव और वक्रता केंद्र से होकर गुजरने वाली सीधी काल्पनिक रेखा को मुख्य अक्ष कहते हैं।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v.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मुख्य फोकस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(Principal Focus - F):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मुख्य अक्ष पर वह बिंदु जहाँ मुख्य अक्ष के समांतर आने वाली प्रकाश किरणें परावर्तन के बाद मिलती हैं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या मिलती हुई प्रतीत होती हैं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)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7F34E0-4906-57DE-E861-4643B20DE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077" y="2817830"/>
            <a:ext cx="4107033" cy="232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85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CAC0F-0DBA-F900-C0C6-A3FD0C4DE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AE94E76-D0A4-C0A9-6A32-C65840909D87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b="1" u="sng" dirty="0" err="1">
                <a:solidFill>
                  <a:srgbClr val="02225A"/>
                </a:solidFill>
              </a:rPr>
              <a:t>गोलीय</a:t>
            </a:r>
            <a:r>
              <a:rPr lang="hi-IN" b="1" u="sng" dirty="0">
                <a:solidFill>
                  <a:srgbClr val="02225A"/>
                </a:solidFill>
              </a:rPr>
              <a:t> दर्पण</a:t>
            </a:r>
            <a:r>
              <a:rPr lang="en-IN" b="1" u="sng" dirty="0">
                <a:solidFill>
                  <a:srgbClr val="02225A"/>
                </a:solidFill>
              </a:rPr>
              <a:t>(Spherical Mirror)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56DD5A1-C74A-110F-572F-4FDF9ABAA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023898"/>
            <a:ext cx="5890137" cy="189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vi.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फोकस दूरी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(Focal Length - f):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ध्रुव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(P)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एवं मुख्य फोकस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(F)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के बीच की दूरी को फोकस दूरी कहते हैं। यह दूरी वक्रता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त्रिज्या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की आधी होती है</a:t>
            </a:r>
            <a:r>
              <a:rPr kumimoji="0" lang="en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|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vii.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द्वारक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(Aperture):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गोलीय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दर्पण के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परावर्तक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पृष्ठ की वृत्ताकार सीमा रेखा के व्यास को दर्पण का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द्वारक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 कहते हैं।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282436-8621-8C28-41A3-2BBBC819B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311" y="2542812"/>
            <a:ext cx="3238952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95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DD8CE-0084-09D7-E529-7DAA0EBF3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E0CACBD-8F0D-2A36-70F6-A55D78D53058}"/>
              </a:ext>
            </a:extLst>
          </p:cNvPr>
          <p:cNvSpPr txBox="1"/>
          <p:nvPr/>
        </p:nvSpPr>
        <p:spPr>
          <a:xfrm>
            <a:off x="628650" y="532183"/>
            <a:ext cx="6987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altLang="en-US" b="1" u="sng" dirty="0">
                <a:solidFill>
                  <a:srgbClr val="02225A"/>
                </a:solidFill>
                <a:latin typeface="Google Sans Text"/>
              </a:rPr>
              <a:t>प्रतिबिंब की स्थिति</a:t>
            </a:r>
            <a:r>
              <a:rPr lang="en-US" altLang="en-US" b="1" u="sng" dirty="0">
                <a:solidFill>
                  <a:srgbClr val="02225A"/>
                </a:solidFill>
                <a:latin typeface="Google Sans Text"/>
                <a:cs typeface="Mangal" panose="02040503050203030202" pitchFamily="18" charset="0"/>
              </a:rPr>
              <a:t>, </a:t>
            </a:r>
            <a:r>
              <a:rPr lang="hi-IN" altLang="en-US" b="1" u="sng" dirty="0">
                <a:solidFill>
                  <a:srgbClr val="02225A"/>
                </a:solidFill>
                <a:latin typeface="Google Sans Text"/>
              </a:rPr>
              <a:t>प्रकृति एवं आकार</a:t>
            </a:r>
            <a:endParaRPr lang="en-US" altLang="en-US" b="1" u="sng" dirty="0">
              <a:solidFill>
                <a:srgbClr val="02225A"/>
              </a:solidFill>
              <a:latin typeface="Google San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392BFC3-3300-38CE-1686-CCE362FB7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901515"/>
            <a:ext cx="5124450" cy="416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बिंब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 की स्थिति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(u):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वह स्थान जहाँ वस्तु रखी गई है।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प्रतिबिंब की स्थिति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(v):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वह स्थान जहाँ दर्पण द्वारा प्रतिबिंब बना है।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बिंब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 की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साइज़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</a:rPr>
              <a:t>: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यह वस्तु की ऊँचाई को दर्शाता है।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प्रतिबिंब की </a:t>
            </a:r>
            <a:r>
              <a:rPr kumimoji="0" lang="hi-IN" altLang="en-US" sz="2000" b="1" i="0" u="none" strike="noStrike" cap="none" normalizeH="0" baseline="0" dirty="0" err="1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साइज़</a:t>
            </a:r>
            <a:r>
              <a:rPr lang="en-IN" altLang="en-US" sz="2000" b="1" dirty="0">
                <a:solidFill>
                  <a:srgbClr val="660000"/>
                </a:solidFill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</a:rPr>
              <a:t>: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rgbClr val="660000"/>
                </a:solidFill>
                <a:effectLst/>
                <a:latin typeface="Google Sans Text"/>
                <a:cs typeface="Mangal" panose="02040503050203030202" pitchFamily="18" charset="0"/>
              </a:rPr>
              <a:t>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यह प्रतिबिंब का आकार है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जो बताता है कि प्रतिबिंब वस्तु से छोटा है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, </a:t>
            </a:r>
            <a:r>
              <a:rPr kumimoji="0" lang="hi-I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Mangal" panose="02040503050203030202" pitchFamily="18" charset="0"/>
              </a:rPr>
              <a:t>बराबर है या बड़ा।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</p:txBody>
      </p:sp>
      <p:pic>
        <p:nvPicPr>
          <p:cNvPr id="13316" name="Picture 4" descr="Derive mirror formula/Equation for real image formation by a concave mirror. - Sarthaks eConnect | Largest Online Education Community">
            <a:extLst>
              <a:ext uri="{FF2B5EF4-FFF2-40B4-BE49-F238E27FC236}">
                <a16:creationId xmlns:a16="http://schemas.microsoft.com/office/drawing/2014/main" id="{3490C4F7-D5FB-5FCF-5CCC-59A8FB98A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22"/>
          <a:stretch>
            <a:fillRect/>
          </a:stretch>
        </p:blipFill>
        <p:spPr bwMode="auto">
          <a:xfrm>
            <a:off x="5753100" y="957263"/>
            <a:ext cx="3390900" cy="298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543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249</TotalTime>
  <Words>1003</Words>
  <Application>Microsoft Office PowerPoint</Application>
  <PresentationFormat>On-screen Show (16:9)</PresentationFormat>
  <Paragraphs>90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Google Sans</vt:lpstr>
      <vt:lpstr>Google Sans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smart tech computer classes</dc:creator>
  <cp:lastModifiedBy>smart tech computer classes</cp:lastModifiedBy>
  <cp:revision>136</cp:revision>
  <dcterms:created xsi:type="dcterms:W3CDTF">2026-02-12T11:36:21Z</dcterms:created>
  <dcterms:modified xsi:type="dcterms:W3CDTF">2026-02-17T09:22:32Z</dcterms:modified>
</cp:coreProperties>
</file>